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97" r:id="rId3"/>
    <p:sldId id="298" r:id="rId4"/>
    <p:sldId id="287" r:id="rId5"/>
    <p:sldId id="273" r:id="rId6"/>
    <p:sldId id="256" r:id="rId7"/>
    <p:sldId id="274" r:id="rId8"/>
    <p:sldId id="296" r:id="rId9"/>
    <p:sldId id="276" r:id="rId10"/>
    <p:sldId id="299" r:id="rId11"/>
    <p:sldId id="294" r:id="rId12"/>
    <p:sldId id="292" r:id="rId13"/>
    <p:sldId id="277" r:id="rId14"/>
    <p:sldId id="278" r:id="rId15"/>
    <p:sldId id="283" r:id="rId16"/>
    <p:sldId id="279" r:id="rId17"/>
    <p:sldId id="284" r:id="rId18"/>
    <p:sldId id="280" r:id="rId19"/>
    <p:sldId id="285" r:id="rId20"/>
    <p:sldId id="281" r:id="rId21"/>
    <p:sldId id="286" r:id="rId22"/>
    <p:sldId id="282" r:id="rId23"/>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AD80"/>
    <a:srgbClr val="E9EBF5"/>
    <a:srgbClr val="BFBFBF"/>
    <a:srgbClr val="8CC4A2"/>
    <a:srgbClr val="49BF64"/>
    <a:srgbClr val="F84670"/>
    <a:srgbClr val="70AD47"/>
    <a:srgbClr val="52CAB8"/>
    <a:srgbClr val="5B9BD5"/>
    <a:srgbClr val="3496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no Terhi" userId="7406db9e-246b-434e-8e19-643aa792a57e" providerId="ADAL" clId="{7B616C29-C974-4B6E-8DCB-59740843500F}"/>
    <pc:docChg chg="modSld sldOrd">
      <pc:chgData name="Leino Terhi" userId="7406db9e-246b-434e-8e19-643aa792a57e" providerId="ADAL" clId="{7B616C29-C974-4B6E-8DCB-59740843500F}" dt="2023-06-26T06:10:05.443" v="15" actId="20577"/>
      <pc:docMkLst>
        <pc:docMk/>
      </pc:docMkLst>
      <pc:sldChg chg="modSp mod">
        <pc:chgData name="Leino Terhi" userId="7406db9e-246b-434e-8e19-643aa792a57e" providerId="ADAL" clId="{7B616C29-C974-4B6E-8DCB-59740843500F}" dt="2023-06-26T06:10:05.443" v="15" actId="20577"/>
        <pc:sldMkLst>
          <pc:docMk/>
          <pc:sldMk cId="868971951" sldId="273"/>
        </pc:sldMkLst>
        <pc:spChg chg="mod">
          <ac:chgData name="Leino Terhi" userId="7406db9e-246b-434e-8e19-643aa792a57e" providerId="ADAL" clId="{7B616C29-C974-4B6E-8DCB-59740843500F}" dt="2023-06-26T06:10:05.443" v="15" actId="20577"/>
          <ac:spMkLst>
            <pc:docMk/>
            <pc:sldMk cId="868971951" sldId="273"/>
            <ac:spMk id="3" creationId="{97C5DF8D-D005-0F29-79FC-D6779F070033}"/>
          </ac:spMkLst>
        </pc:spChg>
      </pc:sldChg>
      <pc:sldChg chg="ord">
        <pc:chgData name="Leino Terhi" userId="7406db9e-246b-434e-8e19-643aa792a57e" providerId="ADAL" clId="{7B616C29-C974-4B6E-8DCB-59740843500F}" dt="2023-06-26T06:08:36.967" v="9"/>
        <pc:sldMkLst>
          <pc:docMk/>
          <pc:sldMk cId="3536255" sldId="276"/>
        </pc:sldMkLst>
      </pc:sldChg>
      <pc:sldChg chg="ord">
        <pc:chgData name="Leino Terhi" userId="7406db9e-246b-434e-8e19-643aa792a57e" providerId="ADAL" clId="{7B616C29-C974-4B6E-8DCB-59740843500F}" dt="2023-06-26T06:05:02.200" v="1"/>
        <pc:sldMkLst>
          <pc:docMk/>
          <pc:sldMk cId="2968891543" sldId="297"/>
        </pc:sldMkLst>
      </pc:sldChg>
      <pc:sldChg chg="ord">
        <pc:chgData name="Leino Terhi" userId="7406db9e-246b-434e-8e19-643aa792a57e" providerId="ADAL" clId="{7B616C29-C974-4B6E-8DCB-59740843500F}" dt="2023-06-26T06:05:54.645" v="3"/>
        <pc:sldMkLst>
          <pc:docMk/>
          <pc:sldMk cId="2952357624" sldId="29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8FFFE6-2123-4B28-930F-90134481EF76}" type="doc">
      <dgm:prSet loTypeId="urn:microsoft.com/office/officeart/2005/8/layout/StepDownProcess" loCatId="process" qsTypeId="urn:microsoft.com/office/officeart/2005/8/quickstyle/simple1" qsCatId="simple" csTypeId="urn:microsoft.com/office/officeart/2005/8/colors/colorful5" csCatId="colorful" phldr="1"/>
      <dgm:spPr/>
      <dgm:t>
        <a:bodyPr/>
        <a:lstStyle/>
        <a:p>
          <a:endParaRPr lang="fi-FI"/>
        </a:p>
      </dgm:t>
    </dgm:pt>
    <dgm:pt modelId="{0B0475A8-224A-4D91-A912-8A143B930819}">
      <dgm:prSet phldrT="[Teksti]"/>
      <dgm:spPr/>
      <dgm:t>
        <a:bodyPr/>
        <a:lstStyle/>
        <a:p>
          <a:r>
            <a:rPr lang="fi-FI" dirty="0"/>
            <a:t>Oma arvio</a:t>
          </a:r>
        </a:p>
      </dgm:t>
    </dgm:pt>
    <dgm:pt modelId="{4E288023-01C0-4518-A0A2-58408C1C1C3F}" type="parTrans" cxnId="{4FEA614B-E6AD-406B-9781-F2BEE4BBB2ED}">
      <dgm:prSet/>
      <dgm:spPr/>
      <dgm:t>
        <a:bodyPr/>
        <a:lstStyle/>
        <a:p>
          <a:endParaRPr lang="fi-FI"/>
        </a:p>
      </dgm:t>
    </dgm:pt>
    <dgm:pt modelId="{81200049-C52F-46AD-83A4-0C9232D24AD1}" type="sibTrans" cxnId="{4FEA614B-E6AD-406B-9781-F2BEE4BBB2ED}">
      <dgm:prSet/>
      <dgm:spPr/>
      <dgm:t>
        <a:bodyPr/>
        <a:lstStyle/>
        <a:p>
          <a:endParaRPr lang="fi-FI"/>
        </a:p>
      </dgm:t>
    </dgm:pt>
    <dgm:pt modelId="{BDD773F3-60BE-4BB6-9812-8B182B5F351F}">
      <dgm:prSet phldrT="[Teksti]"/>
      <dgm:spPr/>
      <dgm:t>
        <a:bodyPr/>
        <a:lstStyle/>
        <a:p>
          <a:r>
            <a:rPr lang="fi-FI" dirty="0"/>
            <a:t>Esittely-vaihe</a:t>
          </a:r>
        </a:p>
      </dgm:t>
    </dgm:pt>
    <dgm:pt modelId="{8B0F8883-E80E-4B40-A7B3-B3B014C842E1}" type="parTrans" cxnId="{9C5949CD-5090-4C13-B3B1-A525B203D091}">
      <dgm:prSet/>
      <dgm:spPr/>
      <dgm:t>
        <a:bodyPr/>
        <a:lstStyle/>
        <a:p>
          <a:endParaRPr lang="fi-FI"/>
        </a:p>
      </dgm:t>
    </dgm:pt>
    <dgm:pt modelId="{E93ACED5-B5C2-44A9-8E39-DF9ED309359F}" type="sibTrans" cxnId="{9C5949CD-5090-4C13-B3B1-A525B203D091}">
      <dgm:prSet/>
      <dgm:spPr/>
      <dgm:t>
        <a:bodyPr/>
        <a:lstStyle/>
        <a:p>
          <a:endParaRPr lang="fi-FI"/>
        </a:p>
      </dgm:t>
    </dgm:pt>
    <dgm:pt modelId="{35C85991-62CD-4C4B-81E5-B3075FD2930C}">
      <dgm:prSet phldrT="[Teksti]"/>
      <dgm:spPr/>
      <dgm:t>
        <a:bodyPr/>
        <a:lstStyle/>
        <a:p>
          <a:r>
            <a:rPr lang="fi-FI" dirty="0"/>
            <a:t>Lautakunta-</a:t>
          </a:r>
        </a:p>
        <a:p>
          <a:r>
            <a:rPr lang="fi-FI" dirty="0"/>
            <a:t>käsittely</a:t>
          </a:r>
        </a:p>
      </dgm:t>
    </dgm:pt>
    <dgm:pt modelId="{6F87E123-CAE7-47B7-86F7-14259E86ED0C}" type="parTrans" cxnId="{7CEF8868-92F8-46B8-A033-BA850DB93E7E}">
      <dgm:prSet/>
      <dgm:spPr/>
      <dgm:t>
        <a:bodyPr/>
        <a:lstStyle/>
        <a:p>
          <a:endParaRPr lang="fi-FI"/>
        </a:p>
      </dgm:t>
    </dgm:pt>
    <dgm:pt modelId="{AE85C262-7AFB-4768-9827-8321770E8B44}" type="sibTrans" cxnId="{7CEF8868-92F8-46B8-A033-BA850DB93E7E}">
      <dgm:prSet/>
      <dgm:spPr/>
      <dgm:t>
        <a:bodyPr/>
        <a:lstStyle/>
        <a:p>
          <a:endParaRPr lang="fi-FI"/>
        </a:p>
      </dgm:t>
    </dgm:pt>
    <dgm:pt modelId="{8C67E2AE-B27B-4E4F-85C9-14E423C89DAE}">
      <dgm:prSet phldrT="[Teksti]"/>
      <dgm:spPr/>
      <dgm:t>
        <a:bodyPr/>
        <a:lstStyle/>
        <a:p>
          <a:r>
            <a:rPr lang="fi-FI" dirty="0"/>
            <a:t>EVA-arviointi</a:t>
          </a:r>
        </a:p>
      </dgm:t>
    </dgm:pt>
    <dgm:pt modelId="{4CDFBEEC-0D1E-46FF-8A6F-D46C59A06505}" type="parTrans" cxnId="{2F75E899-2CA5-4EBD-88BA-B2B68FA97265}">
      <dgm:prSet/>
      <dgm:spPr/>
      <dgm:t>
        <a:bodyPr/>
        <a:lstStyle/>
        <a:p>
          <a:endParaRPr lang="fi-FI"/>
        </a:p>
      </dgm:t>
    </dgm:pt>
    <dgm:pt modelId="{573D7543-E16C-4A5C-8E3B-D361E9380712}" type="sibTrans" cxnId="{2F75E899-2CA5-4EBD-88BA-B2B68FA97265}">
      <dgm:prSet/>
      <dgm:spPr/>
      <dgm:t>
        <a:bodyPr/>
        <a:lstStyle/>
        <a:p>
          <a:endParaRPr lang="fi-FI"/>
        </a:p>
      </dgm:t>
    </dgm:pt>
    <dgm:pt modelId="{97460AA2-F52E-4B13-8125-1A2602A21012}" type="pres">
      <dgm:prSet presAssocID="{3A8FFFE6-2123-4B28-930F-90134481EF76}" presName="rootnode" presStyleCnt="0">
        <dgm:presLayoutVars>
          <dgm:chMax/>
          <dgm:chPref/>
          <dgm:dir/>
          <dgm:animLvl val="lvl"/>
        </dgm:presLayoutVars>
      </dgm:prSet>
      <dgm:spPr/>
    </dgm:pt>
    <dgm:pt modelId="{55E4700F-63D7-420F-A30C-96123E1A4C3F}" type="pres">
      <dgm:prSet presAssocID="{0B0475A8-224A-4D91-A912-8A143B930819}" presName="composite" presStyleCnt="0"/>
      <dgm:spPr/>
    </dgm:pt>
    <dgm:pt modelId="{C053802B-E41C-48B7-A209-6D15CEC5DBC7}" type="pres">
      <dgm:prSet presAssocID="{0B0475A8-224A-4D91-A912-8A143B930819}" presName="bentUpArrow1" presStyleLbl="alignImgPlace1" presStyleIdx="0" presStyleCnt="3"/>
      <dgm:spPr/>
    </dgm:pt>
    <dgm:pt modelId="{28E55C50-3E56-490B-AF14-CC7535372DA2}" type="pres">
      <dgm:prSet presAssocID="{0B0475A8-224A-4D91-A912-8A143B930819}" presName="ParentText" presStyleLbl="node1" presStyleIdx="0" presStyleCnt="4">
        <dgm:presLayoutVars>
          <dgm:chMax val="1"/>
          <dgm:chPref val="1"/>
          <dgm:bulletEnabled val="1"/>
        </dgm:presLayoutVars>
      </dgm:prSet>
      <dgm:spPr/>
    </dgm:pt>
    <dgm:pt modelId="{259D71C8-DF9A-4A76-80E1-01CE5D657463}" type="pres">
      <dgm:prSet presAssocID="{0B0475A8-224A-4D91-A912-8A143B930819}" presName="ChildText" presStyleLbl="revTx" presStyleIdx="0" presStyleCnt="3">
        <dgm:presLayoutVars>
          <dgm:chMax val="0"/>
          <dgm:chPref val="0"/>
          <dgm:bulletEnabled val="1"/>
        </dgm:presLayoutVars>
      </dgm:prSet>
      <dgm:spPr/>
    </dgm:pt>
    <dgm:pt modelId="{CF294FA7-32D6-4AA5-9E88-4E1D7D9EFABE}" type="pres">
      <dgm:prSet presAssocID="{81200049-C52F-46AD-83A4-0C9232D24AD1}" presName="sibTrans" presStyleCnt="0"/>
      <dgm:spPr/>
    </dgm:pt>
    <dgm:pt modelId="{53F02824-A93B-46DB-9C88-9798EBB8334F}" type="pres">
      <dgm:prSet presAssocID="{BDD773F3-60BE-4BB6-9812-8B182B5F351F}" presName="composite" presStyleCnt="0"/>
      <dgm:spPr/>
    </dgm:pt>
    <dgm:pt modelId="{08E78811-F9DA-48E7-80FE-F4F02D738852}" type="pres">
      <dgm:prSet presAssocID="{BDD773F3-60BE-4BB6-9812-8B182B5F351F}" presName="bentUpArrow1" presStyleLbl="alignImgPlace1" presStyleIdx="1" presStyleCnt="3"/>
      <dgm:spPr/>
    </dgm:pt>
    <dgm:pt modelId="{DF759190-30C6-422F-AFF2-A4E6434EC55D}" type="pres">
      <dgm:prSet presAssocID="{BDD773F3-60BE-4BB6-9812-8B182B5F351F}" presName="ParentText" presStyleLbl="node1" presStyleIdx="1" presStyleCnt="4">
        <dgm:presLayoutVars>
          <dgm:chMax val="1"/>
          <dgm:chPref val="1"/>
          <dgm:bulletEnabled val="1"/>
        </dgm:presLayoutVars>
      </dgm:prSet>
      <dgm:spPr/>
    </dgm:pt>
    <dgm:pt modelId="{EAB4ACA1-3DA5-4FD2-A81D-154B96ED8C7E}" type="pres">
      <dgm:prSet presAssocID="{BDD773F3-60BE-4BB6-9812-8B182B5F351F}" presName="ChildText" presStyleLbl="revTx" presStyleIdx="1" presStyleCnt="3">
        <dgm:presLayoutVars>
          <dgm:chMax val="0"/>
          <dgm:chPref val="0"/>
          <dgm:bulletEnabled val="1"/>
        </dgm:presLayoutVars>
      </dgm:prSet>
      <dgm:spPr/>
    </dgm:pt>
    <dgm:pt modelId="{1968F5F8-24C0-4138-AC81-39B64DBFCF2A}" type="pres">
      <dgm:prSet presAssocID="{E93ACED5-B5C2-44A9-8E39-DF9ED309359F}" presName="sibTrans" presStyleCnt="0"/>
      <dgm:spPr/>
    </dgm:pt>
    <dgm:pt modelId="{E6D02678-B16B-4115-9338-99BA64627FBB}" type="pres">
      <dgm:prSet presAssocID="{35C85991-62CD-4C4B-81E5-B3075FD2930C}" presName="composite" presStyleCnt="0"/>
      <dgm:spPr/>
    </dgm:pt>
    <dgm:pt modelId="{87913B8F-AEBD-481E-A6BE-2DBCAEA1DC29}" type="pres">
      <dgm:prSet presAssocID="{35C85991-62CD-4C4B-81E5-B3075FD2930C}" presName="bentUpArrow1" presStyleLbl="alignImgPlace1" presStyleIdx="2" presStyleCnt="3"/>
      <dgm:spPr/>
    </dgm:pt>
    <dgm:pt modelId="{63593DA9-D35F-40ED-A9F6-D03660385BCA}" type="pres">
      <dgm:prSet presAssocID="{35C85991-62CD-4C4B-81E5-B3075FD2930C}" presName="ParentText" presStyleLbl="node1" presStyleIdx="2" presStyleCnt="4">
        <dgm:presLayoutVars>
          <dgm:chMax val="1"/>
          <dgm:chPref val="1"/>
          <dgm:bulletEnabled val="1"/>
        </dgm:presLayoutVars>
      </dgm:prSet>
      <dgm:spPr/>
    </dgm:pt>
    <dgm:pt modelId="{3DF5A4EC-4088-4463-94C1-D5B23B622CA9}" type="pres">
      <dgm:prSet presAssocID="{35C85991-62CD-4C4B-81E5-B3075FD2930C}" presName="ChildText" presStyleLbl="revTx" presStyleIdx="2" presStyleCnt="3">
        <dgm:presLayoutVars>
          <dgm:chMax val="0"/>
          <dgm:chPref val="0"/>
          <dgm:bulletEnabled val="1"/>
        </dgm:presLayoutVars>
      </dgm:prSet>
      <dgm:spPr/>
    </dgm:pt>
    <dgm:pt modelId="{160031C6-E794-43E5-BE03-1852B0C2BFBD}" type="pres">
      <dgm:prSet presAssocID="{AE85C262-7AFB-4768-9827-8321770E8B44}" presName="sibTrans" presStyleCnt="0"/>
      <dgm:spPr/>
    </dgm:pt>
    <dgm:pt modelId="{21FA082B-67CD-43D1-9027-6F0B51375F29}" type="pres">
      <dgm:prSet presAssocID="{8C67E2AE-B27B-4E4F-85C9-14E423C89DAE}" presName="composite" presStyleCnt="0"/>
      <dgm:spPr/>
    </dgm:pt>
    <dgm:pt modelId="{F491D305-64CA-4CA4-A4FD-583724685D95}" type="pres">
      <dgm:prSet presAssocID="{8C67E2AE-B27B-4E4F-85C9-14E423C89DAE}" presName="ParentText" presStyleLbl="node1" presStyleIdx="3" presStyleCnt="4">
        <dgm:presLayoutVars>
          <dgm:chMax val="1"/>
          <dgm:chPref val="1"/>
          <dgm:bulletEnabled val="1"/>
        </dgm:presLayoutVars>
      </dgm:prSet>
      <dgm:spPr/>
    </dgm:pt>
  </dgm:ptLst>
  <dgm:cxnLst>
    <dgm:cxn modelId="{0337D80E-2233-40B2-A0A7-431708480804}" type="presOf" srcId="{3A8FFFE6-2123-4B28-930F-90134481EF76}" destId="{97460AA2-F52E-4B13-8125-1A2602A21012}" srcOrd="0" destOrd="0" presId="urn:microsoft.com/office/officeart/2005/8/layout/StepDownProcess"/>
    <dgm:cxn modelId="{7CEF8868-92F8-46B8-A033-BA850DB93E7E}" srcId="{3A8FFFE6-2123-4B28-930F-90134481EF76}" destId="{35C85991-62CD-4C4B-81E5-B3075FD2930C}" srcOrd="2" destOrd="0" parTransId="{6F87E123-CAE7-47B7-86F7-14259E86ED0C}" sibTransId="{AE85C262-7AFB-4768-9827-8321770E8B44}"/>
    <dgm:cxn modelId="{4FEA614B-E6AD-406B-9781-F2BEE4BBB2ED}" srcId="{3A8FFFE6-2123-4B28-930F-90134481EF76}" destId="{0B0475A8-224A-4D91-A912-8A143B930819}" srcOrd="0" destOrd="0" parTransId="{4E288023-01C0-4518-A0A2-58408C1C1C3F}" sibTransId="{81200049-C52F-46AD-83A4-0C9232D24AD1}"/>
    <dgm:cxn modelId="{942BF370-9CCA-4203-A46B-BFF8057918FB}" type="presOf" srcId="{0B0475A8-224A-4D91-A912-8A143B930819}" destId="{28E55C50-3E56-490B-AF14-CC7535372DA2}" srcOrd="0" destOrd="0" presId="urn:microsoft.com/office/officeart/2005/8/layout/StepDownProcess"/>
    <dgm:cxn modelId="{339ECB8C-C5D1-411C-BD0C-FBB537C40C72}" type="presOf" srcId="{35C85991-62CD-4C4B-81E5-B3075FD2930C}" destId="{63593DA9-D35F-40ED-A9F6-D03660385BCA}" srcOrd="0" destOrd="0" presId="urn:microsoft.com/office/officeart/2005/8/layout/StepDownProcess"/>
    <dgm:cxn modelId="{2F75E899-2CA5-4EBD-88BA-B2B68FA97265}" srcId="{3A8FFFE6-2123-4B28-930F-90134481EF76}" destId="{8C67E2AE-B27B-4E4F-85C9-14E423C89DAE}" srcOrd="3" destOrd="0" parTransId="{4CDFBEEC-0D1E-46FF-8A6F-D46C59A06505}" sibTransId="{573D7543-E16C-4A5C-8E3B-D361E9380712}"/>
    <dgm:cxn modelId="{59EAAEB5-89B2-4B4C-9A6B-72C25C079B4A}" type="presOf" srcId="{8C67E2AE-B27B-4E4F-85C9-14E423C89DAE}" destId="{F491D305-64CA-4CA4-A4FD-583724685D95}" srcOrd="0" destOrd="0" presId="urn:microsoft.com/office/officeart/2005/8/layout/StepDownProcess"/>
    <dgm:cxn modelId="{9C5949CD-5090-4C13-B3B1-A525B203D091}" srcId="{3A8FFFE6-2123-4B28-930F-90134481EF76}" destId="{BDD773F3-60BE-4BB6-9812-8B182B5F351F}" srcOrd="1" destOrd="0" parTransId="{8B0F8883-E80E-4B40-A7B3-B3B014C842E1}" sibTransId="{E93ACED5-B5C2-44A9-8E39-DF9ED309359F}"/>
    <dgm:cxn modelId="{BA56D4E6-C0C1-471E-BA2C-DC4DD595C7CA}" type="presOf" srcId="{BDD773F3-60BE-4BB6-9812-8B182B5F351F}" destId="{DF759190-30C6-422F-AFF2-A4E6434EC55D}" srcOrd="0" destOrd="0" presId="urn:microsoft.com/office/officeart/2005/8/layout/StepDownProcess"/>
    <dgm:cxn modelId="{2403214C-6D3D-4392-A770-43812944C2C2}" type="presParOf" srcId="{97460AA2-F52E-4B13-8125-1A2602A21012}" destId="{55E4700F-63D7-420F-A30C-96123E1A4C3F}" srcOrd="0" destOrd="0" presId="urn:microsoft.com/office/officeart/2005/8/layout/StepDownProcess"/>
    <dgm:cxn modelId="{2F40969F-3892-42DC-A48B-3FE2D6F4E231}" type="presParOf" srcId="{55E4700F-63D7-420F-A30C-96123E1A4C3F}" destId="{C053802B-E41C-48B7-A209-6D15CEC5DBC7}" srcOrd="0" destOrd="0" presId="urn:microsoft.com/office/officeart/2005/8/layout/StepDownProcess"/>
    <dgm:cxn modelId="{524A6475-263B-4718-AD53-8F3B7021106E}" type="presParOf" srcId="{55E4700F-63D7-420F-A30C-96123E1A4C3F}" destId="{28E55C50-3E56-490B-AF14-CC7535372DA2}" srcOrd="1" destOrd="0" presId="urn:microsoft.com/office/officeart/2005/8/layout/StepDownProcess"/>
    <dgm:cxn modelId="{8BAD308A-67CC-42B7-951B-883876B0E3E6}" type="presParOf" srcId="{55E4700F-63D7-420F-A30C-96123E1A4C3F}" destId="{259D71C8-DF9A-4A76-80E1-01CE5D657463}" srcOrd="2" destOrd="0" presId="urn:microsoft.com/office/officeart/2005/8/layout/StepDownProcess"/>
    <dgm:cxn modelId="{40D38A2B-08CC-454F-916B-66C91E601D7C}" type="presParOf" srcId="{97460AA2-F52E-4B13-8125-1A2602A21012}" destId="{CF294FA7-32D6-4AA5-9E88-4E1D7D9EFABE}" srcOrd="1" destOrd="0" presId="urn:microsoft.com/office/officeart/2005/8/layout/StepDownProcess"/>
    <dgm:cxn modelId="{0E84A97F-A8D7-4359-B7B8-26DDBE830C19}" type="presParOf" srcId="{97460AA2-F52E-4B13-8125-1A2602A21012}" destId="{53F02824-A93B-46DB-9C88-9798EBB8334F}" srcOrd="2" destOrd="0" presId="urn:microsoft.com/office/officeart/2005/8/layout/StepDownProcess"/>
    <dgm:cxn modelId="{8E491C09-01FC-4A37-955C-748D966A433F}" type="presParOf" srcId="{53F02824-A93B-46DB-9C88-9798EBB8334F}" destId="{08E78811-F9DA-48E7-80FE-F4F02D738852}" srcOrd="0" destOrd="0" presId="urn:microsoft.com/office/officeart/2005/8/layout/StepDownProcess"/>
    <dgm:cxn modelId="{F14A3FB7-7EAF-41EB-9539-5FEF60757629}" type="presParOf" srcId="{53F02824-A93B-46DB-9C88-9798EBB8334F}" destId="{DF759190-30C6-422F-AFF2-A4E6434EC55D}" srcOrd="1" destOrd="0" presId="urn:microsoft.com/office/officeart/2005/8/layout/StepDownProcess"/>
    <dgm:cxn modelId="{F5DBD445-D065-436C-B80F-37867600EE1B}" type="presParOf" srcId="{53F02824-A93B-46DB-9C88-9798EBB8334F}" destId="{EAB4ACA1-3DA5-4FD2-A81D-154B96ED8C7E}" srcOrd="2" destOrd="0" presId="urn:microsoft.com/office/officeart/2005/8/layout/StepDownProcess"/>
    <dgm:cxn modelId="{CF5A38C3-27AA-41FA-8135-1E192C8EF2A9}" type="presParOf" srcId="{97460AA2-F52E-4B13-8125-1A2602A21012}" destId="{1968F5F8-24C0-4138-AC81-39B64DBFCF2A}" srcOrd="3" destOrd="0" presId="urn:microsoft.com/office/officeart/2005/8/layout/StepDownProcess"/>
    <dgm:cxn modelId="{816334C1-30E2-4C9F-A7AA-46D6B03C18F8}" type="presParOf" srcId="{97460AA2-F52E-4B13-8125-1A2602A21012}" destId="{E6D02678-B16B-4115-9338-99BA64627FBB}" srcOrd="4" destOrd="0" presId="urn:microsoft.com/office/officeart/2005/8/layout/StepDownProcess"/>
    <dgm:cxn modelId="{ADF2330D-39BD-4397-95B2-4DF7C9AD0743}" type="presParOf" srcId="{E6D02678-B16B-4115-9338-99BA64627FBB}" destId="{87913B8F-AEBD-481E-A6BE-2DBCAEA1DC29}" srcOrd="0" destOrd="0" presId="urn:microsoft.com/office/officeart/2005/8/layout/StepDownProcess"/>
    <dgm:cxn modelId="{2BFF5A7C-CDE0-476C-BBDA-53D22235D5C6}" type="presParOf" srcId="{E6D02678-B16B-4115-9338-99BA64627FBB}" destId="{63593DA9-D35F-40ED-A9F6-D03660385BCA}" srcOrd="1" destOrd="0" presId="urn:microsoft.com/office/officeart/2005/8/layout/StepDownProcess"/>
    <dgm:cxn modelId="{983BD1DF-12BF-44FA-9797-5877A11E6194}" type="presParOf" srcId="{E6D02678-B16B-4115-9338-99BA64627FBB}" destId="{3DF5A4EC-4088-4463-94C1-D5B23B622CA9}" srcOrd="2" destOrd="0" presId="urn:microsoft.com/office/officeart/2005/8/layout/StepDownProcess"/>
    <dgm:cxn modelId="{FCB79F0A-5133-4AED-BAB9-83C882CBF306}" type="presParOf" srcId="{97460AA2-F52E-4B13-8125-1A2602A21012}" destId="{160031C6-E794-43E5-BE03-1852B0C2BFBD}" srcOrd="5" destOrd="0" presId="urn:microsoft.com/office/officeart/2005/8/layout/StepDownProcess"/>
    <dgm:cxn modelId="{5FA76E9C-2B11-42D2-B6AC-86560304A964}" type="presParOf" srcId="{97460AA2-F52E-4B13-8125-1A2602A21012}" destId="{21FA082B-67CD-43D1-9027-6F0B51375F29}" srcOrd="6" destOrd="0" presId="urn:microsoft.com/office/officeart/2005/8/layout/StepDownProcess"/>
    <dgm:cxn modelId="{00DA2163-038C-4DBF-8D99-298C383AA6CB}" type="presParOf" srcId="{21FA082B-67CD-43D1-9027-6F0B51375F29}" destId="{F491D305-64CA-4CA4-A4FD-583724685D95}"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FA9708-67D0-4CCB-B49D-429D3AAEAE2B}"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fi-FI"/>
        </a:p>
      </dgm:t>
    </dgm:pt>
    <dgm:pt modelId="{484FB956-A72F-484E-A1D6-CB6419F3C292}">
      <dgm:prSet phldrT="[Teksti]" custT="1"/>
      <dgm:spPr>
        <a:solidFill>
          <a:schemeClr val="bg1">
            <a:lumMod val="95000"/>
          </a:schemeClr>
        </a:solidFill>
        <a:ln w="28575">
          <a:solidFill>
            <a:srgbClr val="49BF64"/>
          </a:solidFill>
        </a:ln>
      </dgm:spPr>
      <dgm:t>
        <a:bodyPr/>
        <a:lstStyle/>
        <a:p>
          <a:pPr algn="l"/>
          <a:r>
            <a:rPr lang="fi-FI" sz="1400" dirty="0">
              <a:solidFill>
                <a:schemeClr val="tx1"/>
              </a:solidFill>
            </a:rPr>
            <a:t>Tarkastellaan erilaisia käsityksiä</a:t>
          </a:r>
        </a:p>
        <a:p>
          <a:pPr algn="l"/>
          <a:r>
            <a:rPr lang="fi-FI" sz="1400" dirty="0">
              <a:solidFill>
                <a:schemeClr val="tx1"/>
              </a:solidFill>
            </a:rPr>
            <a:t>Päätöksen tarpeellisuudesta,</a:t>
          </a:r>
        </a:p>
        <a:p>
          <a:pPr algn="l"/>
          <a:r>
            <a:rPr lang="fi-FI" sz="1400" dirty="0">
              <a:solidFill>
                <a:schemeClr val="tx1"/>
              </a:solidFill>
            </a:rPr>
            <a:t>Hyödyistä, haitoista ja niiden</a:t>
          </a:r>
        </a:p>
        <a:p>
          <a:pPr algn="l"/>
          <a:r>
            <a:rPr lang="fi-FI" sz="1400" dirty="0">
              <a:solidFill>
                <a:schemeClr val="tx1"/>
              </a:solidFill>
            </a:rPr>
            <a:t>Kohdistumisesta.</a:t>
          </a:r>
        </a:p>
        <a:p>
          <a:pPr algn="l"/>
          <a:r>
            <a:rPr lang="fi-FI" sz="1400" dirty="0">
              <a:solidFill>
                <a:schemeClr val="tx1"/>
              </a:solidFill>
            </a:rPr>
            <a:t>Alustavia keskusteluja</a:t>
          </a:r>
        </a:p>
      </dgm:t>
    </dgm:pt>
    <dgm:pt modelId="{340B7F56-E272-478D-A10C-7E6CF80D9F0E}" type="parTrans" cxnId="{8F37043E-5419-47B5-A466-5CA40EDA0498}">
      <dgm:prSet/>
      <dgm:spPr/>
      <dgm:t>
        <a:bodyPr/>
        <a:lstStyle/>
        <a:p>
          <a:endParaRPr lang="fi-FI"/>
        </a:p>
      </dgm:t>
    </dgm:pt>
    <dgm:pt modelId="{3A523945-C755-4A88-8D66-CF98EE66DF34}" type="sibTrans" cxnId="{8F37043E-5419-47B5-A466-5CA40EDA0498}">
      <dgm:prSet/>
      <dgm:spPr>
        <a:solidFill>
          <a:srgbClr val="F84670"/>
        </a:solidFill>
      </dgm:spPr>
      <dgm:t>
        <a:bodyPr/>
        <a:lstStyle/>
        <a:p>
          <a:r>
            <a:rPr lang="fi-FI" dirty="0"/>
            <a:t>EI</a:t>
          </a:r>
        </a:p>
      </dgm:t>
    </dgm:pt>
    <dgm:pt modelId="{55D72103-5CAF-41E9-91B9-2A5BE4CD0303}">
      <dgm:prSet phldrT="[Teksti]" custT="1"/>
      <dgm:spPr>
        <a:solidFill>
          <a:schemeClr val="bg1">
            <a:lumMod val="95000"/>
          </a:schemeClr>
        </a:solidFill>
        <a:ln w="28575">
          <a:solidFill>
            <a:srgbClr val="49BF64"/>
          </a:solidFill>
        </a:ln>
      </dgm:spPr>
      <dgm:t>
        <a:bodyPr/>
        <a:lstStyle/>
        <a:p>
          <a:pPr algn="l"/>
          <a:r>
            <a:rPr lang="fi-FI" sz="1400" dirty="0">
              <a:solidFill>
                <a:schemeClr val="tx1"/>
              </a:solidFill>
            </a:rPr>
            <a:t>Tunnistamisessa apuna:</a:t>
          </a:r>
        </a:p>
        <a:p>
          <a:pPr algn="l"/>
          <a:r>
            <a:rPr lang="fi-FI" sz="1400" dirty="0">
              <a:solidFill>
                <a:schemeClr val="tx1"/>
              </a:solidFill>
            </a:rPr>
            <a:t>Eri näkökulmat</a:t>
          </a:r>
        </a:p>
        <a:p>
          <a:pPr algn="l"/>
          <a:r>
            <a:rPr lang="fi-FI" sz="1400" dirty="0">
              <a:solidFill>
                <a:schemeClr val="tx1"/>
              </a:solidFill>
            </a:rPr>
            <a:t>Osallistuminen</a:t>
          </a:r>
        </a:p>
        <a:p>
          <a:pPr algn="l"/>
          <a:r>
            <a:rPr lang="fi-FI" sz="1400" dirty="0">
              <a:solidFill>
                <a:schemeClr val="tx1"/>
              </a:solidFill>
            </a:rPr>
            <a:t>Tarkistuslistat</a:t>
          </a:r>
        </a:p>
        <a:p>
          <a:pPr algn="l"/>
          <a:r>
            <a:rPr lang="fi-FI" sz="1400" dirty="0">
              <a:solidFill>
                <a:schemeClr val="tx1"/>
              </a:solidFill>
            </a:rPr>
            <a:t>Viranomaisyhteistyö</a:t>
          </a:r>
        </a:p>
      </dgm:t>
    </dgm:pt>
    <dgm:pt modelId="{2ADD6812-7314-409C-86D0-7E9EE6061FF3}" type="parTrans" cxnId="{CD8DE33A-AD95-4D31-8F7A-DA59D6AAF698}">
      <dgm:prSet/>
      <dgm:spPr/>
      <dgm:t>
        <a:bodyPr/>
        <a:lstStyle/>
        <a:p>
          <a:endParaRPr lang="fi-FI"/>
        </a:p>
      </dgm:t>
    </dgm:pt>
    <dgm:pt modelId="{AE0A6067-13C0-4C98-BE1A-98B92F641940}" type="sibTrans" cxnId="{CD8DE33A-AD95-4D31-8F7A-DA59D6AAF698}">
      <dgm:prSet/>
      <dgm:spPr>
        <a:solidFill>
          <a:srgbClr val="00B0F0"/>
        </a:solidFill>
      </dgm:spPr>
      <dgm:t>
        <a:bodyPr/>
        <a:lstStyle/>
        <a:p>
          <a:r>
            <a:rPr lang="fi-FI" dirty="0"/>
            <a:t>KYLLÄ</a:t>
          </a:r>
        </a:p>
      </dgm:t>
    </dgm:pt>
    <dgm:pt modelId="{D5098F59-D166-4840-95B9-F33B1C0B0C22}">
      <dgm:prSet phldrT="[Teksti]" custT="1"/>
      <dgm:spPr>
        <a:solidFill>
          <a:schemeClr val="bg1">
            <a:lumMod val="95000"/>
          </a:schemeClr>
        </a:solidFill>
        <a:ln w="28575">
          <a:solidFill>
            <a:srgbClr val="49BF64"/>
          </a:solidFill>
        </a:ln>
      </dgm:spPr>
      <dgm:t>
        <a:bodyPr/>
        <a:lstStyle/>
        <a:p>
          <a:pPr algn="l"/>
          <a:r>
            <a:rPr lang="fi-FI" sz="1400" dirty="0">
              <a:solidFill>
                <a:schemeClr val="tx1"/>
              </a:solidFill>
            </a:rPr>
            <a:t>Kuinka suurelle alueelle vaikutukset kohdistuvat?</a:t>
          </a:r>
        </a:p>
        <a:p>
          <a:pPr algn="l"/>
          <a:r>
            <a:rPr lang="fi-FI" sz="1400" dirty="0">
              <a:solidFill>
                <a:schemeClr val="tx1"/>
              </a:solidFill>
            </a:rPr>
            <a:t>Kuinka suuriin ja minkälaisiin väestöryhmiin vaikutukset kohdistuvat?</a:t>
          </a:r>
        </a:p>
        <a:p>
          <a:pPr algn="l"/>
          <a:r>
            <a:rPr lang="fi-FI" sz="1400" dirty="0">
              <a:solidFill>
                <a:schemeClr val="tx1"/>
              </a:solidFill>
            </a:rPr>
            <a:t>Kasautuvat ja kertautuvat vaikutukset, vaikutusten kesto ja pysyvyys, vaikutusten</a:t>
          </a:r>
        </a:p>
        <a:p>
          <a:pPr algn="l"/>
          <a:r>
            <a:rPr lang="fi-FI" sz="1400" dirty="0">
              <a:solidFill>
                <a:schemeClr val="tx1"/>
              </a:solidFill>
            </a:rPr>
            <a:t> todennäköisyys, vaikutuksiin liittyvät pelot, asenteet ja epävarmuudet.</a:t>
          </a:r>
        </a:p>
      </dgm:t>
    </dgm:pt>
    <dgm:pt modelId="{68350287-BD8C-4E40-89A0-27357CA0834A}" type="parTrans" cxnId="{D715641D-DBA1-4875-B4CD-C054BA8E6B00}">
      <dgm:prSet/>
      <dgm:spPr/>
      <dgm:t>
        <a:bodyPr/>
        <a:lstStyle/>
        <a:p>
          <a:endParaRPr lang="fi-FI"/>
        </a:p>
      </dgm:t>
    </dgm:pt>
    <dgm:pt modelId="{D5811097-C337-46ED-9E08-FB7A3D177812}" type="sibTrans" cxnId="{D715641D-DBA1-4875-B4CD-C054BA8E6B00}">
      <dgm:prSet/>
      <dgm:spPr/>
      <dgm:t>
        <a:bodyPr/>
        <a:lstStyle/>
        <a:p>
          <a:endParaRPr lang="fi-FI"/>
        </a:p>
      </dgm:t>
    </dgm:pt>
    <dgm:pt modelId="{0A06C0EB-903F-450C-8869-FE8D5F46DB89}" type="pres">
      <dgm:prSet presAssocID="{1DFA9708-67D0-4CCB-B49D-429D3AAEAE2B}" presName="diagram" presStyleCnt="0">
        <dgm:presLayoutVars>
          <dgm:dir/>
          <dgm:resizeHandles val="exact"/>
        </dgm:presLayoutVars>
      </dgm:prSet>
      <dgm:spPr/>
    </dgm:pt>
    <dgm:pt modelId="{2610E103-BF46-4FAA-8BF2-B6AE81F7AFFE}" type="pres">
      <dgm:prSet presAssocID="{484FB956-A72F-484E-A1D6-CB6419F3C292}" presName="node" presStyleLbl="node1" presStyleIdx="0" presStyleCnt="3">
        <dgm:presLayoutVars>
          <dgm:bulletEnabled val="1"/>
        </dgm:presLayoutVars>
      </dgm:prSet>
      <dgm:spPr/>
    </dgm:pt>
    <dgm:pt modelId="{CCF676A6-77F7-4534-889A-065753EEE5B6}" type="pres">
      <dgm:prSet presAssocID="{3A523945-C755-4A88-8D66-CF98EE66DF34}" presName="sibTrans" presStyleLbl="sibTrans2D1" presStyleIdx="0" presStyleCnt="2"/>
      <dgm:spPr/>
    </dgm:pt>
    <dgm:pt modelId="{6809CA9E-0DC3-4AC7-B680-3B4D83CB3A97}" type="pres">
      <dgm:prSet presAssocID="{3A523945-C755-4A88-8D66-CF98EE66DF34}" presName="connectorText" presStyleLbl="sibTrans2D1" presStyleIdx="0" presStyleCnt="2"/>
      <dgm:spPr/>
    </dgm:pt>
    <dgm:pt modelId="{6F5BA603-A2A8-4D89-BBA1-00C5532AA3B3}" type="pres">
      <dgm:prSet presAssocID="{55D72103-5CAF-41E9-91B9-2A5BE4CD0303}" presName="node" presStyleLbl="node1" presStyleIdx="1" presStyleCnt="3">
        <dgm:presLayoutVars>
          <dgm:bulletEnabled val="1"/>
        </dgm:presLayoutVars>
      </dgm:prSet>
      <dgm:spPr/>
    </dgm:pt>
    <dgm:pt modelId="{CF3522D7-7767-407F-B034-5A730CBC67C5}" type="pres">
      <dgm:prSet presAssocID="{AE0A6067-13C0-4C98-BE1A-98B92F641940}" presName="sibTrans" presStyleLbl="sibTrans2D1" presStyleIdx="1" presStyleCnt="2" custAng="19370305" custScaleX="57929" custScaleY="237376" custLinFactX="7417" custLinFactNeighborX="100000" custLinFactNeighborY="-44982"/>
      <dgm:spPr/>
    </dgm:pt>
    <dgm:pt modelId="{BD01FA23-5258-4F10-8908-7ED2A42ACCA3}" type="pres">
      <dgm:prSet presAssocID="{AE0A6067-13C0-4C98-BE1A-98B92F641940}" presName="connectorText" presStyleLbl="sibTrans2D1" presStyleIdx="1" presStyleCnt="2"/>
      <dgm:spPr/>
    </dgm:pt>
    <dgm:pt modelId="{FB85933F-1822-47B8-8C7D-56EDACDEC4FB}" type="pres">
      <dgm:prSet presAssocID="{D5098F59-D166-4840-95B9-F33B1C0B0C22}" presName="node" presStyleLbl="node1" presStyleIdx="2" presStyleCnt="3" custScaleX="251597">
        <dgm:presLayoutVars>
          <dgm:bulletEnabled val="1"/>
        </dgm:presLayoutVars>
      </dgm:prSet>
      <dgm:spPr/>
    </dgm:pt>
  </dgm:ptLst>
  <dgm:cxnLst>
    <dgm:cxn modelId="{B9A9490A-E9B9-415A-9FDD-5BEE35BAD047}" type="presOf" srcId="{484FB956-A72F-484E-A1D6-CB6419F3C292}" destId="{2610E103-BF46-4FAA-8BF2-B6AE81F7AFFE}" srcOrd="0" destOrd="0" presId="urn:microsoft.com/office/officeart/2005/8/layout/process5"/>
    <dgm:cxn modelId="{17483E18-710C-4E65-AAC8-4CEB6F36DCDD}" type="presOf" srcId="{3A523945-C755-4A88-8D66-CF98EE66DF34}" destId="{CCF676A6-77F7-4534-889A-065753EEE5B6}" srcOrd="0" destOrd="0" presId="urn:microsoft.com/office/officeart/2005/8/layout/process5"/>
    <dgm:cxn modelId="{D715641D-DBA1-4875-B4CD-C054BA8E6B00}" srcId="{1DFA9708-67D0-4CCB-B49D-429D3AAEAE2B}" destId="{D5098F59-D166-4840-95B9-F33B1C0B0C22}" srcOrd="2" destOrd="0" parTransId="{68350287-BD8C-4E40-89A0-27357CA0834A}" sibTransId="{D5811097-C337-46ED-9E08-FB7A3D177812}"/>
    <dgm:cxn modelId="{58535220-666A-450B-B045-0BCF6109BBEA}" type="presOf" srcId="{AE0A6067-13C0-4C98-BE1A-98B92F641940}" destId="{BD01FA23-5258-4F10-8908-7ED2A42ACCA3}" srcOrd="1" destOrd="0" presId="urn:microsoft.com/office/officeart/2005/8/layout/process5"/>
    <dgm:cxn modelId="{F21D6C36-9238-4493-867C-27901039A598}" type="presOf" srcId="{AE0A6067-13C0-4C98-BE1A-98B92F641940}" destId="{CF3522D7-7767-407F-B034-5A730CBC67C5}" srcOrd="0" destOrd="0" presId="urn:microsoft.com/office/officeart/2005/8/layout/process5"/>
    <dgm:cxn modelId="{CD8DE33A-AD95-4D31-8F7A-DA59D6AAF698}" srcId="{1DFA9708-67D0-4CCB-B49D-429D3AAEAE2B}" destId="{55D72103-5CAF-41E9-91B9-2A5BE4CD0303}" srcOrd="1" destOrd="0" parTransId="{2ADD6812-7314-409C-86D0-7E9EE6061FF3}" sibTransId="{AE0A6067-13C0-4C98-BE1A-98B92F641940}"/>
    <dgm:cxn modelId="{8F37043E-5419-47B5-A466-5CA40EDA0498}" srcId="{1DFA9708-67D0-4CCB-B49D-429D3AAEAE2B}" destId="{484FB956-A72F-484E-A1D6-CB6419F3C292}" srcOrd="0" destOrd="0" parTransId="{340B7F56-E272-478D-A10C-7E6CF80D9F0E}" sibTransId="{3A523945-C755-4A88-8D66-CF98EE66DF34}"/>
    <dgm:cxn modelId="{68FBB74C-1213-49CD-9ABA-CFC7BC7760B7}" type="presOf" srcId="{1DFA9708-67D0-4CCB-B49D-429D3AAEAE2B}" destId="{0A06C0EB-903F-450C-8869-FE8D5F46DB89}" srcOrd="0" destOrd="0" presId="urn:microsoft.com/office/officeart/2005/8/layout/process5"/>
    <dgm:cxn modelId="{69027DA7-43A1-459C-BF52-D4A88C93C6FE}" type="presOf" srcId="{D5098F59-D166-4840-95B9-F33B1C0B0C22}" destId="{FB85933F-1822-47B8-8C7D-56EDACDEC4FB}" srcOrd="0" destOrd="0" presId="urn:microsoft.com/office/officeart/2005/8/layout/process5"/>
    <dgm:cxn modelId="{9A9B21B8-41E3-427F-8D52-7454AB790F91}" type="presOf" srcId="{3A523945-C755-4A88-8D66-CF98EE66DF34}" destId="{6809CA9E-0DC3-4AC7-B680-3B4D83CB3A97}" srcOrd="1" destOrd="0" presId="urn:microsoft.com/office/officeart/2005/8/layout/process5"/>
    <dgm:cxn modelId="{BEB192D3-4E0C-442B-80F4-CDAD78D5A726}" type="presOf" srcId="{55D72103-5CAF-41E9-91B9-2A5BE4CD0303}" destId="{6F5BA603-A2A8-4D89-BBA1-00C5532AA3B3}" srcOrd="0" destOrd="0" presId="urn:microsoft.com/office/officeart/2005/8/layout/process5"/>
    <dgm:cxn modelId="{F62A0708-DA0F-44D7-B570-5CE77030AE2F}" type="presParOf" srcId="{0A06C0EB-903F-450C-8869-FE8D5F46DB89}" destId="{2610E103-BF46-4FAA-8BF2-B6AE81F7AFFE}" srcOrd="0" destOrd="0" presId="urn:microsoft.com/office/officeart/2005/8/layout/process5"/>
    <dgm:cxn modelId="{B42CC8BF-17BF-4641-96E7-5824D9065669}" type="presParOf" srcId="{0A06C0EB-903F-450C-8869-FE8D5F46DB89}" destId="{CCF676A6-77F7-4534-889A-065753EEE5B6}" srcOrd="1" destOrd="0" presId="urn:microsoft.com/office/officeart/2005/8/layout/process5"/>
    <dgm:cxn modelId="{3140428D-7EF7-438D-8C44-C55C44DFADD8}" type="presParOf" srcId="{CCF676A6-77F7-4534-889A-065753EEE5B6}" destId="{6809CA9E-0DC3-4AC7-B680-3B4D83CB3A97}" srcOrd="0" destOrd="0" presId="urn:microsoft.com/office/officeart/2005/8/layout/process5"/>
    <dgm:cxn modelId="{61FA7739-E7B1-4A80-A271-1E34F8D683E0}" type="presParOf" srcId="{0A06C0EB-903F-450C-8869-FE8D5F46DB89}" destId="{6F5BA603-A2A8-4D89-BBA1-00C5532AA3B3}" srcOrd="2" destOrd="0" presId="urn:microsoft.com/office/officeart/2005/8/layout/process5"/>
    <dgm:cxn modelId="{DD8FCE1B-A433-401E-B074-482D585739B1}" type="presParOf" srcId="{0A06C0EB-903F-450C-8869-FE8D5F46DB89}" destId="{CF3522D7-7767-407F-B034-5A730CBC67C5}" srcOrd="3" destOrd="0" presId="urn:microsoft.com/office/officeart/2005/8/layout/process5"/>
    <dgm:cxn modelId="{D0F0EF22-6336-4B73-A9D7-2B7E96641AF2}" type="presParOf" srcId="{CF3522D7-7767-407F-B034-5A730CBC67C5}" destId="{BD01FA23-5258-4F10-8908-7ED2A42ACCA3}" srcOrd="0" destOrd="0" presId="urn:microsoft.com/office/officeart/2005/8/layout/process5"/>
    <dgm:cxn modelId="{DF261EFC-559C-4B6A-A9BD-8B87C177A2A6}" type="presParOf" srcId="{0A06C0EB-903F-450C-8869-FE8D5F46DB89}" destId="{FB85933F-1822-47B8-8C7D-56EDACDEC4FB}" srcOrd="4" destOrd="0" presId="urn:microsoft.com/office/officeart/2005/8/layout/process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3802B-E41C-48B7-A209-6D15CEC5DBC7}">
      <dsp:nvSpPr>
        <dsp:cNvPr id="0" name=""/>
        <dsp:cNvSpPr/>
      </dsp:nvSpPr>
      <dsp:spPr>
        <a:xfrm rot="5400000">
          <a:off x="1684351" y="951077"/>
          <a:ext cx="835252" cy="950905"/>
        </a:xfrm>
        <a:prstGeom prst="bentUpArrow">
          <a:avLst>
            <a:gd name="adj1" fmla="val 32840"/>
            <a:gd name="adj2" fmla="val 25000"/>
            <a:gd name="adj3" fmla="val 35780"/>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E55C50-3E56-490B-AF14-CC7535372DA2}">
      <dsp:nvSpPr>
        <dsp:cNvPr id="0" name=""/>
        <dsp:cNvSpPr/>
      </dsp:nvSpPr>
      <dsp:spPr>
        <a:xfrm>
          <a:off x="1463060" y="25183"/>
          <a:ext cx="1406074" cy="984206"/>
        </a:xfrm>
        <a:prstGeom prst="roundRect">
          <a:avLst>
            <a:gd name="adj" fmla="val 166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kern="1200" dirty="0"/>
            <a:t>Oma arvio</a:t>
          </a:r>
        </a:p>
      </dsp:txBody>
      <dsp:txXfrm>
        <a:off x="1511114" y="73237"/>
        <a:ext cx="1309966" cy="888098"/>
      </dsp:txXfrm>
    </dsp:sp>
    <dsp:sp modelId="{259D71C8-DF9A-4A76-80E1-01CE5D657463}">
      <dsp:nvSpPr>
        <dsp:cNvPr id="0" name=""/>
        <dsp:cNvSpPr/>
      </dsp:nvSpPr>
      <dsp:spPr>
        <a:xfrm>
          <a:off x="2869134" y="119049"/>
          <a:ext cx="1022644" cy="795478"/>
        </a:xfrm>
        <a:prstGeom prst="rect">
          <a:avLst/>
        </a:prstGeom>
        <a:noFill/>
        <a:ln>
          <a:noFill/>
        </a:ln>
        <a:effectLst/>
      </dsp:spPr>
      <dsp:style>
        <a:lnRef idx="0">
          <a:scrgbClr r="0" g="0" b="0"/>
        </a:lnRef>
        <a:fillRef idx="0">
          <a:scrgbClr r="0" g="0" b="0"/>
        </a:fillRef>
        <a:effectRef idx="0">
          <a:scrgbClr r="0" g="0" b="0"/>
        </a:effectRef>
        <a:fontRef idx="minor"/>
      </dsp:style>
    </dsp:sp>
    <dsp:sp modelId="{08E78811-F9DA-48E7-80FE-F4F02D738852}">
      <dsp:nvSpPr>
        <dsp:cNvPr id="0" name=""/>
        <dsp:cNvSpPr/>
      </dsp:nvSpPr>
      <dsp:spPr>
        <a:xfrm rot="5400000">
          <a:off x="2850136" y="2056666"/>
          <a:ext cx="835252" cy="950905"/>
        </a:xfrm>
        <a:prstGeom prst="bentUpArrow">
          <a:avLst>
            <a:gd name="adj1" fmla="val 32840"/>
            <a:gd name="adj2" fmla="val 25000"/>
            <a:gd name="adj3" fmla="val 35780"/>
          </a:avLst>
        </a:prstGeom>
        <a:solidFill>
          <a:schemeClr val="accent5">
            <a:tint val="50000"/>
            <a:hueOff val="-3342512"/>
            <a:satOff val="-12663"/>
            <a:lumOff val="42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759190-30C6-422F-AFF2-A4E6434EC55D}">
      <dsp:nvSpPr>
        <dsp:cNvPr id="0" name=""/>
        <dsp:cNvSpPr/>
      </dsp:nvSpPr>
      <dsp:spPr>
        <a:xfrm>
          <a:off x="2628845" y="1130771"/>
          <a:ext cx="1406074" cy="984206"/>
        </a:xfrm>
        <a:prstGeom prst="roundRect">
          <a:avLst>
            <a:gd name="adj" fmla="val 1667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kern="1200" dirty="0"/>
            <a:t>Esittely-vaihe</a:t>
          </a:r>
        </a:p>
      </dsp:txBody>
      <dsp:txXfrm>
        <a:off x="2676899" y="1178825"/>
        <a:ext cx="1309966" cy="888098"/>
      </dsp:txXfrm>
    </dsp:sp>
    <dsp:sp modelId="{EAB4ACA1-3DA5-4FD2-A81D-154B96ED8C7E}">
      <dsp:nvSpPr>
        <dsp:cNvPr id="0" name=""/>
        <dsp:cNvSpPr/>
      </dsp:nvSpPr>
      <dsp:spPr>
        <a:xfrm>
          <a:off x="4034919" y="1224638"/>
          <a:ext cx="1022644" cy="795478"/>
        </a:xfrm>
        <a:prstGeom prst="rect">
          <a:avLst/>
        </a:prstGeom>
        <a:noFill/>
        <a:ln>
          <a:noFill/>
        </a:ln>
        <a:effectLst/>
      </dsp:spPr>
      <dsp:style>
        <a:lnRef idx="0">
          <a:scrgbClr r="0" g="0" b="0"/>
        </a:lnRef>
        <a:fillRef idx="0">
          <a:scrgbClr r="0" g="0" b="0"/>
        </a:fillRef>
        <a:effectRef idx="0">
          <a:scrgbClr r="0" g="0" b="0"/>
        </a:effectRef>
        <a:fontRef idx="minor"/>
      </dsp:style>
    </dsp:sp>
    <dsp:sp modelId="{87913B8F-AEBD-481E-A6BE-2DBCAEA1DC29}">
      <dsp:nvSpPr>
        <dsp:cNvPr id="0" name=""/>
        <dsp:cNvSpPr/>
      </dsp:nvSpPr>
      <dsp:spPr>
        <a:xfrm rot="5400000">
          <a:off x="4015921" y="3162254"/>
          <a:ext cx="835252" cy="950905"/>
        </a:xfrm>
        <a:prstGeom prst="bentUpArrow">
          <a:avLst>
            <a:gd name="adj1" fmla="val 32840"/>
            <a:gd name="adj2" fmla="val 25000"/>
            <a:gd name="adj3" fmla="val 35780"/>
          </a:avLst>
        </a:prstGeom>
        <a:solidFill>
          <a:schemeClr val="accent5">
            <a:tint val="50000"/>
            <a:hueOff val="-6685025"/>
            <a:satOff val="-25325"/>
            <a:lumOff val="84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593DA9-D35F-40ED-A9F6-D03660385BCA}">
      <dsp:nvSpPr>
        <dsp:cNvPr id="0" name=""/>
        <dsp:cNvSpPr/>
      </dsp:nvSpPr>
      <dsp:spPr>
        <a:xfrm>
          <a:off x="3794630" y="2236360"/>
          <a:ext cx="1406074" cy="984206"/>
        </a:xfrm>
        <a:prstGeom prst="roundRect">
          <a:avLst>
            <a:gd name="adj" fmla="val 1667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kern="1200" dirty="0"/>
            <a:t>Lautakunta-</a:t>
          </a:r>
        </a:p>
        <a:p>
          <a:pPr marL="0" lvl="0" indent="0" algn="ctr" defTabSz="844550">
            <a:lnSpc>
              <a:spcPct val="90000"/>
            </a:lnSpc>
            <a:spcBef>
              <a:spcPct val="0"/>
            </a:spcBef>
            <a:spcAft>
              <a:spcPct val="35000"/>
            </a:spcAft>
            <a:buNone/>
          </a:pPr>
          <a:r>
            <a:rPr lang="fi-FI" sz="1900" kern="1200" dirty="0"/>
            <a:t>käsittely</a:t>
          </a:r>
        </a:p>
      </dsp:txBody>
      <dsp:txXfrm>
        <a:off x="3842684" y="2284414"/>
        <a:ext cx="1309966" cy="888098"/>
      </dsp:txXfrm>
    </dsp:sp>
    <dsp:sp modelId="{3DF5A4EC-4088-4463-94C1-D5B23B622CA9}">
      <dsp:nvSpPr>
        <dsp:cNvPr id="0" name=""/>
        <dsp:cNvSpPr/>
      </dsp:nvSpPr>
      <dsp:spPr>
        <a:xfrm>
          <a:off x="5200704" y="2330226"/>
          <a:ext cx="1022644" cy="795478"/>
        </a:xfrm>
        <a:prstGeom prst="rect">
          <a:avLst/>
        </a:prstGeom>
        <a:noFill/>
        <a:ln>
          <a:noFill/>
        </a:ln>
        <a:effectLst/>
      </dsp:spPr>
      <dsp:style>
        <a:lnRef idx="0">
          <a:scrgbClr r="0" g="0" b="0"/>
        </a:lnRef>
        <a:fillRef idx="0">
          <a:scrgbClr r="0" g="0" b="0"/>
        </a:fillRef>
        <a:effectRef idx="0">
          <a:scrgbClr r="0" g="0" b="0"/>
        </a:effectRef>
        <a:fontRef idx="minor"/>
      </dsp:style>
    </dsp:sp>
    <dsp:sp modelId="{F491D305-64CA-4CA4-A4FD-583724685D95}">
      <dsp:nvSpPr>
        <dsp:cNvPr id="0" name=""/>
        <dsp:cNvSpPr/>
      </dsp:nvSpPr>
      <dsp:spPr>
        <a:xfrm>
          <a:off x="4960415" y="3341948"/>
          <a:ext cx="1406074" cy="984206"/>
        </a:xfrm>
        <a:prstGeom prst="roundRect">
          <a:avLst>
            <a:gd name="adj" fmla="val 1667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i-FI" sz="1900" kern="1200" dirty="0"/>
            <a:t>EVA-arviointi</a:t>
          </a:r>
        </a:p>
      </dsp:txBody>
      <dsp:txXfrm>
        <a:off x="5008469" y="3390002"/>
        <a:ext cx="1309966" cy="8880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0E103-BF46-4FAA-8BF2-B6AE81F7AFFE}">
      <dsp:nvSpPr>
        <dsp:cNvPr id="0" name=""/>
        <dsp:cNvSpPr/>
      </dsp:nvSpPr>
      <dsp:spPr>
        <a:xfrm>
          <a:off x="315232" y="1096"/>
          <a:ext cx="2718215" cy="1630929"/>
        </a:xfrm>
        <a:prstGeom prst="roundRect">
          <a:avLst>
            <a:gd name="adj" fmla="val 10000"/>
          </a:avLst>
        </a:prstGeom>
        <a:solidFill>
          <a:schemeClr val="bg1">
            <a:lumMod val="95000"/>
          </a:schemeClr>
        </a:solidFill>
        <a:ln w="28575" cap="flat" cmpd="sng" algn="ctr">
          <a:solidFill>
            <a:srgbClr val="49BF6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kern="1200" dirty="0">
              <a:solidFill>
                <a:schemeClr val="tx1"/>
              </a:solidFill>
            </a:rPr>
            <a:t>Tarkastellaan erilaisia käsityksiä</a:t>
          </a:r>
        </a:p>
        <a:p>
          <a:pPr marL="0" lvl="0" indent="0" algn="l" defTabSz="622300">
            <a:lnSpc>
              <a:spcPct val="90000"/>
            </a:lnSpc>
            <a:spcBef>
              <a:spcPct val="0"/>
            </a:spcBef>
            <a:spcAft>
              <a:spcPct val="35000"/>
            </a:spcAft>
            <a:buNone/>
          </a:pPr>
          <a:r>
            <a:rPr lang="fi-FI" sz="1400" kern="1200" dirty="0">
              <a:solidFill>
                <a:schemeClr val="tx1"/>
              </a:solidFill>
            </a:rPr>
            <a:t>Päätöksen tarpeellisuudesta,</a:t>
          </a:r>
        </a:p>
        <a:p>
          <a:pPr marL="0" lvl="0" indent="0" algn="l" defTabSz="622300">
            <a:lnSpc>
              <a:spcPct val="90000"/>
            </a:lnSpc>
            <a:spcBef>
              <a:spcPct val="0"/>
            </a:spcBef>
            <a:spcAft>
              <a:spcPct val="35000"/>
            </a:spcAft>
            <a:buNone/>
          </a:pPr>
          <a:r>
            <a:rPr lang="fi-FI" sz="1400" kern="1200" dirty="0">
              <a:solidFill>
                <a:schemeClr val="tx1"/>
              </a:solidFill>
            </a:rPr>
            <a:t>Hyödyistä, haitoista ja niiden</a:t>
          </a:r>
        </a:p>
        <a:p>
          <a:pPr marL="0" lvl="0" indent="0" algn="l" defTabSz="622300">
            <a:lnSpc>
              <a:spcPct val="90000"/>
            </a:lnSpc>
            <a:spcBef>
              <a:spcPct val="0"/>
            </a:spcBef>
            <a:spcAft>
              <a:spcPct val="35000"/>
            </a:spcAft>
            <a:buNone/>
          </a:pPr>
          <a:r>
            <a:rPr lang="fi-FI" sz="1400" kern="1200" dirty="0">
              <a:solidFill>
                <a:schemeClr val="tx1"/>
              </a:solidFill>
            </a:rPr>
            <a:t>Kohdistumisesta.</a:t>
          </a:r>
        </a:p>
        <a:p>
          <a:pPr marL="0" lvl="0" indent="0" algn="l" defTabSz="622300">
            <a:lnSpc>
              <a:spcPct val="90000"/>
            </a:lnSpc>
            <a:spcBef>
              <a:spcPct val="0"/>
            </a:spcBef>
            <a:spcAft>
              <a:spcPct val="35000"/>
            </a:spcAft>
            <a:buNone/>
          </a:pPr>
          <a:r>
            <a:rPr lang="fi-FI" sz="1400" kern="1200" dirty="0">
              <a:solidFill>
                <a:schemeClr val="tx1"/>
              </a:solidFill>
            </a:rPr>
            <a:t>Alustavia keskusteluja</a:t>
          </a:r>
        </a:p>
      </dsp:txBody>
      <dsp:txXfrm>
        <a:off x="363000" y="48864"/>
        <a:ext cx="2622679" cy="1535393"/>
      </dsp:txXfrm>
    </dsp:sp>
    <dsp:sp modelId="{CCF676A6-77F7-4534-889A-065753EEE5B6}">
      <dsp:nvSpPr>
        <dsp:cNvPr id="0" name=""/>
        <dsp:cNvSpPr/>
      </dsp:nvSpPr>
      <dsp:spPr>
        <a:xfrm>
          <a:off x="3272650" y="479502"/>
          <a:ext cx="576261" cy="674117"/>
        </a:xfrm>
        <a:prstGeom prst="rightArrow">
          <a:avLst>
            <a:gd name="adj1" fmla="val 60000"/>
            <a:gd name="adj2" fmla="val 50000"/>
          </a:avLst>
        </a:prstGeom>
        <a:solidFill>
          <a:srgbClr val="F8467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fi-FI" sz="2100" kern="1200" dirty="0"/>
            <a:t>EI</a:t>
          </a:r>
        </a:p>
      </dsp:txBody>
      <dsp:txXfrm>
        <a:off x="3272650" y="614325"/>
        <a:ext cx="403383" cy="404471"/>
      </dsp:txXfrm>
    </dsp:sp>
    <dsp:sp modelId="{6F5BA603-A2A8-4D89-BBA1-00C5532AA3B3}">
      <dsp:nvSpPr>
        <dsp:cNvPr id="0" name=""/>
        <dsp:cNvSpPr/>
      </dsp:nvSpPr>
      <dsp:spPr>
        <a:xfrm>
          <a:off x="4120733" y="1096"/>
          <a:ext cx="2718215" cy="1630929"/>
        </a:xfrm>
        <a:prstGeom prst="roundRect">
          <a:avLst>
            <a:gd name="adj" fmla="val 10000"/>
          </a:avLst>
        </a:prstGeom>
        <a:solidFill>
          <a:schemeClr val="bg1">
            <a:lumMod val="95000"/>
          </a:schemeClr>
        </a:solidFill>
        <a:ln w="28575" cap="flat" cmpd="sng" algn="ctr">
          <a:solidFill>
            <a:srgbClr val="49BF6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kern="1200" dirty="0">
              <a:solidFill>
                <a:schemeClr val="tx1"/>
              </a:solidFill>
            </a:rPr>
            <a:t>Tunnistamisessa apuna:</a:t>
          </a:r>
        </a:p>
        <a:p>
          <a:pPr marL="0" lvl="0" indent="0" algn="l" defTabSz="622300">
            <a:lnSpc>
              <a:spcPct val="90000"/>
            </a:lnSpc>
            <a:spcBef>
              <a:spcPct val="0"/>
            </a:spcBef>
            <a:spcAft>
              <a:spcPct val="35000"/>
            </a:spcAft>
            <a:buNone/>
          </a:pPr>
          <a:r>
            <a:rPr lang="fi-FI" sz="1400" kern="1200" dirty="0">
              <a:solidFill>
                <a:schemeClr val="tx1"/>
              </a:solidFill>
            </a:rPr>
            <a:t>Eri näkökulmat</a:t>
          </a:r>
        </a:p>
        <a:p>
          <a:pPr marL="0" lvl="0" indent="0" algn="l" defTabSz="622300">
            <a:lnSpc>
              <a:spcPct val="90000"/>
            </a:lnSpc>
            <a:spcBef>
              <a:spcPct val="0"/>
            </a:spcBef>
            <a:spcAft>
              <a:spcPct val="35000"/>
            </a:spcAft>
            <a:buNone/>
          </a:pPr>
          <a:r>
            <a:rPr lang="fi-FI" sz="1400" kern="1200" dirty="0">
              <a:solidFill>
                <a:schemeClr val="tx1"/>
              </a:solidFill>
            </a:rPr>
            <a:t>Osallistuminen</a:t>
          </a:r>
        </a:p>
        <a:p>
          <a:pPr marL="0" lvl="0" indent="0" algn="l" defTabSz="622300">
            <a:lnSpc>
              <a:spcPct val="90000"/>
            </a:lnSpc>
            <a:spcBef>
              <a:spcPct val="0"/>
            </a:spcBef>
            <a:spcAft>
              <a:spcPct val="35000"/>
            </a:spcAft>
            <a:buNone/>
          </a:pPr>
          <a:r>
            <a:rPr lang="fi-FI" sz="1400" kern="1200" dirty="0">
              <a:solidFill>
                <a:schemeClr val="tx1"/>
              </a:solidFill>
            </a:rPr>
            <a:t>Tarkistuslistat</a:t>
          </a:r>
        </a:p>
        <a:p>
          <a:pPr marL="0" lvl="0" indent="0" algn="l" defTabSz="622300">
            <a:lnSpc>
              <a:spcPct val="90000"/>
            </a:lnSpc>
            <a:spcBef>
              <a:spcPct val="0"/>
            </a:spcBef>
            <a:spcAft>
              <a:spcPct val="35000"/>
            </a:spcAft>
            <a:buNone/>
          </a:pPr>
          <a:r>
            <a:rPr lang="fi-FI" sz="1400" kern="1200" dirty="0">
              <a:solidFill>
                <a:schemeClr val="tx1"/>
              </a:solidFill>
            </a:rPr>
            <a:t>Viranomaisyhteistyö</a:t>
          </a:r>
        </a:p>
      </dsp:txBody>
      <dsp:txXfrm>
        <a:off x="4168501" y="48864"/>
        <a:ext cx="2622679" cy="1535393"/>
      </dsp:txXfrm>
    </dsp:sp>
    <dsp:sp modelId="{CF3522D7-7767-407F-B034-5A730CBC67C5}">
      <dsp:nvSpPr>
        <dsp:cNvPr id="0" name=""/>
        <dsp:cNvSpPr/>
      </dsp:nvSpPr>
      <dsp:spPr>
        <a:xfrm rot="5400000">
          <a:off x="5029308" y="1056031"/>
          <a:ext cx="418883" cy="1600193"/>
        </a:xfrm>
        <a:prstGeom prst="rightArrow">
          <a:avLst>
            <a:gd name="adj1" fmla="val 60000"/>
            <a:gd name="adj2" fmla="val 50000"/>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fi-FI" sz="2100" kern="1200" dirty="0"/>
            <a:t>KYLLÄ</a:t>
          </a:r>
        </a:p>
      </dsp:txBody>
      <dsp:txXfrm rot="-5400000">
        <a:off x="4758693" y="1646686"/>
        <a:ext cx="960115" cy="293218"/>
      </dsp:txXfrm>
    </dsp:sp>
    <dsp:sp modelId="{FB85933F-1822-47B8-8C7D-56EDACDEC4FB}">
      <dsp:nvSpPr>
        <dsp:cNvPr id="0" name=""/>
        <dsp:cNvSpPr/>
      </dsp:nvSpPr>
      <dsp:spPr>
        <a:xfrm>
          <a:off x="0" y="2719312"/>
          <a:ext cx="6838948" cy="1630929"/>
        </a:xfrm>
        <a:prstGeom prst="roundRect">
          <a:avLst>
            <a:gd name="adj" fmla="val 10000"/>
          </a:avLst>
        </a:prstGeom>
        <a:solidFill>
          <a:schemeClr val="bg1">
            <a:lumMod val="95000"/>
          </a:schemeClr>
        </a:solidFill>
        <a:ln w="28575" cap="flat" cmpd="sng" algn="ctr">
          <a:solidFill>
            <a:srgbClr val="49BF6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kern="1200" dirty="0">
              <a:solidFill>
                <a:schemeClr val="tx1"/>
              </a:solidFill>
            </a:rPr>
            <a:t>Kuinka suurelle alueelle vaikutukset kohdistuvat?</a:t>
          </a:r>
        </a:p>
        <a:p>
          <a:pPr marL="0" lvl="0" indent="0" algn="l" defTabSz="622300">
            <a:lnSpc>
              <a:spcPct val="90000"/>
            </a:lnSpc>
            <a:spcBef>
              <a:spcPct val="0"/>
            </a:spcBef>
            <a:spcAft>
              <a:spcPct val="35000"/>
            </a:spcAft>
            <a:buNone/>
          </a:pPr>
          <a:r>
            <a:rPr lang="fi-FI" sz="1400" kern="1200" dirty="0">
              <a:solidFill>
                <a:schemeClr val="tx1"/>
              </a:solidFill>
            </a:rPr>
            <a:t>Kuinka suuriin ja minkälaisiin väestöryhmiin vaikutukset kohdistuvat?</a:t>
          </a:r>
        </a:p>
        <a:p>
          <a:pPr marL="0" lvl="0" indent="0" algn="l" defTabSz="622300">
            <a:lnSpc>
              <a:spcPct val="90000"/>
            </a:lnSpc>
            <a:spcBef>
              <a:spcPct val="0"/>
            </a:spcBef>
            <a:spcAft>
              <a:spcPct val="35000"/>
            </a:spcAft>
            <a:buNone/>
          </a:pPr>
          <a:r>
            <a:rPr lang="fi-FI" sz="1400" kern="1200" dirty="0">
              <a:solidFill>
                <a:schemeClr val="tx1"/>
              </a:solidFill>
            </a:rPr>
            <a:t>Kasautuvat ja kertautuvat vaikutukset, vaikutusten kesto ja pysyvyys, vaikutusten</a:t>
          </a:r>
        </a:p>
        <a:p>
          <a:pPr marL="0" lvl="0" indent="0" algn="l" defTabSz="622300">
            <a:lnSpc>
              <a:spcPct val="90000"/>
            </a:lnSpc>
            <a:spcBef>
              <a:spcPct val="0"/>
            </a:spcBef>
            <a:spcAft>
              <a:spcPct val="35000"/>
            </a:spcAft>
            <a:buNone/>
          </a:pPr>
          <a:r>
            <a:rPr lang="fi-FI" sz="1400" kern="1200" dirty="0">
              <a:solidFill>
                <a:schemeClr val="tx1"/>
              </a:solidFill>
            </a:rPr>
            <a:t> todennäköisyys, vaikutuksiin liittyvät pelot, asenteet ja epävarmuudet.</a:t>
          </a:r>
        </a:p>
      </dsp:txBody>
      <dsp:txXfrm>
        <a:off x="47768" y="2767080"/>
        <a:ext cx="6743412" cy="153539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9CD2D8-2F7C-93C3-6C7D-6E9F21B8417B}"/>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5FFF2B17-632B-9BFE-47DC-BF916A229C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97D8A45-F448-442E-26FD-B596CCE72EAA}"/>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5" name="Alatunnisteen paikkamerkki 4">
            <a:extLst>
              <a:ext uri="{FF2B5EF4-FFF2-40B4-BE49-F238E27FC236}">
                <a16:creationId xmlns:a16="http://schemas.microsoft.com/office/drawing/2014/main" id="{1C035C64-7752-DA24-F015-E124C3E927F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1662500-35D8-FD0F-7051-8E33DAF2516B}"/>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659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243181-EDAD-77BB-B460-94DB8129F81C}"/>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98C89F1F-1DFB-165C-1125-9429D60D491D}"/>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79C9C22-C271-7346-A3D5-25B32BE511DD}"/>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5" name="Alatunnisteen paikkamerkki 4">
            <a:extLst>
              <a:ext uri="{FF2B5EF4-FFF2-40B4-BE49-F238E27FC236}">
                <a16:creationId xmlns:a16="http://schemas.microsoft.com/office/drawing/2014/main" id="{56217047-56A6-EA78-C63F-6FC0BCC0CDD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72AD378-9AD1-BCE8-63E9-721E18BAE530}"/>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866076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09E1896A-DDDB-D302-1319-8E128D34C7B0}"/>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3CD91963-4FB1-D558-AB24-287C99AA7D0F}"/>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9F4AE50-D21E-C9C8-CCF6-5D08B0F5A950}"/>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5" name="Alatunnisteen paikkamerkki 4">
            <a:extLst>
              <a:ext uri="{FF2B5EF4-FFF2-40B4-BE49-F238E27FC236}">
                <a16:creationId xmlns:a16="http://schemas.microsoft.com/office/drawing/2014/main" id="{9E956915-A4EB-E48C-ABB9-724C42278E9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B31C4E1-1176-E121-6DB9-2FE4916469CC}"/>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2244031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579CC2-C66D-54B1-D214-AA90967187E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0BDB949-DB5C-3F75-B992-FEBF1219D8C7}"/>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02A5051-4F6F-97F4-4DE6-422B2804DBBB}"/>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5" name="Alatunnisteen paikkamerkki 4">
            <a:extLst>
              <a:ext uri="{FF2B5EF4-FFF2-40B4-BE49-F238E27FC236}">
                <a16:creationId xmlns:a16="http://schemas.microsoft.com/office/drawing/2014/main" id="{01B675BC-76DF-A0CA-1A1E-2B59BDAA254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8FCA2E4-76E4-28FA-ED75-52698EB1ED10}"/>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215664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982762-63D4-70B9-4E54-F8E92A437CEE}"/>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B6EC1AF1-13CF-5CA4-83C9-1E3D6C91D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98F4FCF-0451-6C4F-EBFE-FD8BBB62D8A4}"/>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5" name="Alatunnisteen paikkamerkki 4">
            <a:extLst>
              <a:ext uri="{FF2B5EF4-FFF2-40B4-BE49-F238E27FC236}">
                <a16:creationId xmlns:a16="http://schemas.microsoft.com/office/drawing/2014/main" id="{35132412-CAF7-522E-9DD2-DCEAAFA8DD8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4FF002B-AA2A-0002-E048-A66C42168FD6}"/>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146189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9E58DA-5848-BD93-0363-2E457861CD0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F6AE4AC-6666-AD76-C60D-15AC0EA4F02D}"/>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9D092309-C66A-7BB9-E510-986A70344449}"/>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F956F7A5-41D1-9AA8-25C7-CB4194EF5085}"/>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6" name="Alatunnisteen paikkamerkki 5">
            <a:extLst>
              <a:ext uri="{FF2B5EF4-FFF2-40B4-BE49-F238E27FC236}">
                <a16:creationId xmlns:a16="http://schemas.microsoft.com/office/drawing/2014/main" id="{59665EAA-F3FC-962D-4BCD-046AE24102B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BBDAC82-9D37-858F-6C37-E84ECAC88E70}"/>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316571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CEFC2B-68E7-64DA-63DD-F623C13971CB}"/>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6F61C103-9AB9-CA8F-5471-3CFA1549C3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8DB989A1-7E3B-4927-13A4-2826308F7B8C}"/>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35BCB626-3F81-DFE5-60AC-BB91A418BA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A6A234AA-7F30-8D1D-C86D-920CA4091A9D}"/>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F2F071ED-0F9D-D036-9AC4-FF1C1E6656BE}"/>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8" name="Alatunnisteen paikkamerkki 7">
            <a:extLst>
              <a:ext uri="{FF2B5EF4-FFF2-40B4-BE49-F238E27FC236}">
                <a16:creationId xmlns:a16="http://schemas.microsoft.com/office/drawing/2014/main" id="{9498BDE7-5DF3-97AB-0525-030135DF4FAF}"/>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13FFFDCB-663D-E6F2-6414-BD52D9C7A067}"/>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168996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1A5B44-2CBD-6A25-389C-4157F73BC2E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1DBC110E-DBD1-9C8B-A2A9-EB8365E26189}"/>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4" name="Alatunnisteen paikkamerkki 3">
            <a:extLst>
              <a:ext uri="{FF2B5EF4-FFF2-40B4-BE49-F238E27FC236}">
                <a16:creationId xmlns:a16="http://schemas.microsoft.com/office/drawing/2014/main" id="{3AB8C659-8792-752A-1D3D-1D1A79DB4D2C}"/>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B7A5B195-8C5E-FB98-D0A4-4CD9515E6CCA}"/>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94518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9ACBE971-9558-97CB-D0D5-F1B71E05F4FD}"/>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3" name="Alatunnisteen paikkamerkki 2">
            <a:extLst>
              <a:ext uri="{FF2B5EF4-FFF2-40B4-BE49-F238E27FC236}">
                <a16:creationId xmlns:a16="http://schemas.microsoft.com/office/drawing/2014/main" id="{78C22BAF-E5A3-F98B-4A69-CA12FADD267F}"/>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DE799C47-0D4A-73A9-8C45-17881B81D879}"/>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2828115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E571F2-F7CF-2485-60F5-D782F6704B7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80AFFB9F-7BA3-1000-8414-2A76227F54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FDB4546B-2ED7-5337-4171-AF2542ACAD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5AF434A-F593-666E-76B0-94FF7743954F}"/>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6" name="Alatunnisteen paikkamerkki 5">
            <a:extLst>
              <a:ext uri="{FF2B5EF4-FFF2-40B4-BE49-F238E27FC236}">
                <a16:creationId xmlns:a16="http://schemas.microsoft.com/office/drawing/2014/main" id="{D5848457-CCE0-8124-2A62-581CFFDCE03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13C3962-4CF5-C7AE-C0BC-772C0AFFC274}"/>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202099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CD52F30-E3F5-5D13-4DD2-200BF4D6FAD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D8802592-96B8-C07E-DE1B-06A4172580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36AB7B9E-FE4B-A4A8-F206-B2133BF196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2D9BA419-B97A-E2F1-EF62-F3915DC9C3F4}"/>
              </a:ext>
            </a:extLst>
          </p:cNvPr>
          <p:cNvSpPr>
            <a:spLocks noGrp="1"/>
          </p:cNvSpPr>
          <p:nvPr>
            <p:ph type="dt" sz="half" idx="10"/>
          </p:nvPr>
        </p:nvSpPr>
        <p:spPr/>
        <p:txBody>
          <a:bodyPr/>
          <a:lstStyle/>
          <a:p>
            <a:fld id="{79485518-65C1-46E9-B69D-AF82833CBBE1}" type="datetimeFigureOut">
              <a:rPr lang="fi-FI" smtClean="0"/>
              <a:t>26.6.2023</a:t>
            </a:fld>
            <a:endParaRPr lang="fi-FI"/>
          </a:p>
        </p:txBody>
      </p:sp>
      <p:sp>
        <p:nvSpPr>
          <p:cNvPr id="6" name="Alatunnisteen paikkamerkki 5">
            <a:extLst>
              <a:ext uri="{FF2B5EF4-FFF2-40B4-BE49-F238E27FC236}">
                <a16:creationId xmlns:a16="http://schemas.microsoft.com/office/drawing/2014/main" id="{D4E3B5E5-F90F-E7D3-D5D9-B64311B7C3C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6F6C448-0EE0-A97A-4BCF-3A4634474CF0}"/>
              </a:ext>
            </a:extLst>
          </p:cNvPr>
          <p:cNvSpPr>
            <a:spLocks noGrp="1"/>
          </p:cNvSpPr>
          <p:nvPr>
            <p:ph type="sldNum" sz="quarter" idx="12"/>
          </p:nvPr>
        </p:nvSpPr>
        <p:spPr/>
        <p:txBody>
          <a:bodyPr/>
          <a:lstStyle/>
          <a:p>
            <a:fld id="{4CE8479D-D42B-417F-90AB-D79A2771EF38}" type="slidenum">
              <a:rPr lang="fi-FI" smtClean="0"/>
              <a:t>‹#›</a:t>
            </a:fld>
            <a:endParaRPr lang="fi-FI"/>
          </a:p>
        </p:txBody>
      </p:sp>
    </p:spTree>
    <p:extLst>
      <p:ext uri="{BB962C8B-B14F-4D97-AF65-F5344CB8AC3E}">
        <p14:creationId xmlns:p14="http://schemas.microsoft.com/office/powerpoint/2010/main" val="427185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4CC16E1-5113-98F5-2E83-E69471947F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91D0A857-3177-F70C-9B0D-5FEEA1654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D845233-108F-4993-2E05-09508032BF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85518-65C1-46E9-B69D-AF82833CBBE1}" type="datetimeFigureOut">
              <a:rPr lang="fi-FI" smtClean="0"/>
              <a:t>26.6.2023</a:t>
            </a:fld>
            <a:endParaRPr lang="fi-FI"/>
          </a:p>
        </p:txBody>
      </p:sp>
      <p:sp>
        <p:nvSpPr>
          <p:cNvPr id="5" name="Alatunnisteen paikkamerkki 4">
            <a:extLst>
              <a:ext uri="{FF2B5EF4-FFF2-40B4-BE49-F238E27FC236}">
                <a16:creationId xmlns:a16="http://schemas.microsoft.com/office/drawing/2014/main" id="{4C8D1EDA-4B5F-CFFA-E56E-B666CC3B12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D4B0DD4-5B4E-87A0-592D-F579F68B80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8479D-D42B-417F-90AB-D79A2771EF38}" type="slidenum">
              <a:rPr lang="fi-FI" smtClean="0"/>
              <a:t>‹#›</a:t>
            </a:fld>
            <a:endParaRPr lang="fi-FI"/>
          </a:p>
        </p:txBody>
      </p:sp>
    </p:spTree>
    <p:extLst>
      <p:ext uri="{BB962C8B-B14F-4D97-AF65-F5344CB8AC3E}">
        <p14:creationId xmlns:p14="http://schemas.microsoft.com/office/powerpoint/2010/main" val="3289639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4235278-9D3C-8343-4B41-70BFC1B292F6}"/>
              </a:ext>
            </a:extLst>
          </p:cNvPr>
          <p:cNvSpPr>
            <a:spLocks noGrp="1"/>
          </p:cNvSpPr>
          <p:nvPr>
            <p:ph type="ctrTitle"/>
          </p:nvPr>
        </p:nvSpPr>
        <p:spPr>
          <a:solidFill>
            <a:srgbClr val="68AD80"/>
          </a:solidFill>
        </p:spPr>
        <p:txBody>
          <a:bodyPr/>
          <a:lstStyle/>
          <a:p>
            <a:r>
              <a:rPr lang="fi-FI" dirty="0"/>
              <a:t>Ennakkovaikutusten arviointi (EVA)</a:t>
            </a:r>
          </a:p>
        </p:txBody>
      </p:sp>
      <p:sp>
        <p:nvSpPr>
          <p:cNvPr id="3" name="Alaotsikko 2">
            <a:extLst>
              <a:ext uri="{FF2B5EF4-FFF2-40B4-BE49-F238E27FC236}">
                <a16:creationId xmlns:a16="http://schemas.microsoft.com/office/drawing/2014/main" id="{6D5449C9-E7E6-22B5-741A-0378FBE9F534}"/>
              </a:ext>
            </a:extLst>
          </p:cNvPr>
          <p:cNvSpPr>
            <a:spLocks noGrp="1"/>
          </p:cNvSpPr>
          <p:nvPr>
            <p:ph type="subTitle" idx="1"/>
          </p:nvPr>
        </p:nvSpPr>
        <p:spPr/>
        <p:txBody>
          <a:bodyPr>
            <a:normAutofit lnSpcReduction="10000"/>
          </a:bodyPr>
          <a:lstStyle/>
          <a:p>
            <a:r>
              <a:rPr lang="fi-FI" dirty="0"/>
              <a:t>Johtoryhmä 26.6.2023</a:t>
            </a:r>
          </a:p>
          <a:p>
            <a:endParaRPr lang="fi-FI" dirty="0"/>
          </a:p>
          <a:p>
            <a:r>
              <a:rPr lang="fi-FI" dirty="0"/>
              <a:t>Terhi Leino</a:t>
            </a:r>
          </a:p>
          <a:p>
            <a:r>
              <a:rPr lang="fi-FI" dirty="0"/>
              <a:t>Kehittämisen asiantuntija</a:t>
            </a:r>
          </a:p>
          <a:p>
            <a:endParaRPr lang="fi-FI" dirty="0"/>
          </a:p>
        </p:txBody>
      </p:sp>
      <p:pic>
        <p:nvPicPr>
          <p:cNvPr id="4" name="Picture 5" descr="Logo&#10;&#10;Description automatically generated">
            <a:extLst>
              <a:ext uri="{FF2B5EF4-FFF2-40B4-BE49-F238E27FC236}">
                <a16:creationId xmlns:a16="http://schemas.microsoft.com/office/drawing/2014/main" id="{138F7777-5CCD-35B2-292D-C54288AE9C61}"/>
              </a:ext>
            </a:extLst>
          </p:cNvPr>
          <p:cNvPicPr>
            <a:picLocks noChangeAspect="1"/>
          </p:cNvPicPr>
          <p:nvPr/>
        </p:nvPicPr>
        <p:blipFill>
          <a:blip r:embed="rId2"/>
          <a:stretch>
            <a:fillRect/>
          </a:stretch>
        </p:blipFill>
        <p:spPr>
          <a:xfrm>
            <a:off x="10058400" y="201611"/>
            <a:ext cx="1836463" cy="503518"/>
          </a:xfrm>
          <a:prstGeom prst="rect">
            <a:avLst/>
          </a:prstGeom>
        </p:spPr>
      </p:pic>
    </p:spTree>
    <p:extLst>
      <p:ext uri="{BB962C8B-B14F-4D97-AF65-F5344CB8AC3E}">
        <p14:creationId xmlns:p14="http://schemas.microsoft.com/office/powerpoint/2010/main" val="5666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05D677-8AE8-6587-2572-21CACA8DE395}"/>
              </a:ext>
            </a:extLst>
          </p:cNvPr>
          <p:cNvSpPr>
            <a:spLocks noGrp="1"/>
          </p:cNvSpPr>
          <p:nvPr>
            <p:ph type="title"/>
          </p:nvPr>
        </p:nvSpPr>
        <p:spPr>
          <a:xfrm>
            <a:off x="838200" y="365125"/>
            <a:ext cx="8639175" cy="1325563"/>
          </a:xfrm>
          <a:solidFill>
            <a:srgbClr val="68AD80"/>
          </a:solidFill>
        </p:spPr>
        <p:txBody>
          <a:bodyPr>
            <a:normAutofit/>
          </a:bodyPr>
          <a:lstStyle/>
          <a:p>
            <a:r>
              <a:rPr lang="fi-FI" sz="4000" dirty="0"/>
              <a:t>Vaihe 1. Päätös ennakkoarvioinnin tekemisestä</a:t>
            </a:r>
          </a:p>
        </p:txBody>
      </p:sp>
      <p:sp>
        <p:nvSpPr>
          <p:cNvPr id="3" name="Sisällön paikkamerkki 2">
            <a:extLst>
              <a:ext uri="{FF2B5EF4-FFF2-40B4-BE49-F238E27FC236}">
                <a16:creationId xmlns:a16="http://schemas.microsoft.com/office/drawing/2014/main" id="{EEC97E14-6FB2-70C3-237A-1B1016FD31A5}"/>
              </a:ext>
            </a:extLst>
          </p:cNvPr>
          <p:cNvSpPr>
            <a:spLocks noGrp="1"/>
          </p:cNvSpPr>
          <p:nvPr>
            <p:ph idx="1"/>
          </p:nvPr>
        </p:nvSpPr>
        <p:spPr>
          <a:xfrm>
            <a:off x="838199" y="2058773"/>
            <a:ext cx="8639175" cy="491447"/>
          </a:xfrm>
          <a:noFill/>
          <a:ln w="57150">
            <a:solidFill>
              <a:srgbClr val="8CC4A2"/>
            </a:solidFill>
          </a:ln>
        </p:spPr>
        <p:txBody>
          <a:bodyPr>
            <a:normAutofit fontScale="70000" lnSpcReduction="20000"/>
          </a:bodyPr>
          <a:lstStyle/>
          <a:p>
            <a:pPr marL="0" indent="0">
              <a:buNone/>
            </a:pPr>
            <a:r>
              <a:rPr lang="fi-FI" dirty="0"/>
              <a:t>Linjaukset siitä, mitkä päätökset vaativat tuekseen vaikutusten ennakkoarvioinnin</a:t>
            </a:r>
          </a:p>
          <a:p>
            <a:endParaRPr lang="fi-FI" dirty="0"/>
          </a:p>
          <a:p>
            <a:pPr marL="0" indent="0">
              <a:buNone/>
            </a:pPr>
            <a:endParaRPr lang="fi-FI" dirty="0"/>
          </a:p>
        </p:txBody>
      </p:sp>
      <p:graphicFrame>
        <p:nvGraphicFramePr>
          <p:cNvPr id="4" name="Taulukko 4">
            <a:extLst>
              <a:ext uri="{FF2B5EF4-FFF2-40B4-BE49-F238E27FC236}">
                <a16:creationId xmlns:a16="http://schemas.microsoft.com/office/drawing/2014/main" id="{DF28D17E-B4D2-91DA-7CF7-BFF9C9FAE275}"/>
              </a:ext>
            </a:extLst>
          </p:cNvPr>
          <p:cNvGraphicFramePr>
            <a:graphicFrameLocks noGrp="1"/>
          </p:cNvGraphicFramePr>
          <p:nvPr/>
        </p:nvGraphicFramePr>
        <p:xfrm>
          <a:off x="838199" y="3081385"/>
          <a:ext cx="9571116" cy="2763520"/>
        </p:xfrm>
        <a:graphic>
          <a:graphicData uri="http://schemas.openxmlformats.org/drawingml/2006/table">
            <a:tbl>
              <a:tblPr firstRow="1" bandRow="1">
                <a:tableStyleId>{5C22544A-7EE6-4342-B048-85BDC9FD1C3A}</a:tableStyleId>
              </a:tblPr>
              <a:tblGrid>
                <a:gridCol w="3472157">
                  <a:extLst>
                    <a:ext uri="{9D8B030D-6E8A-4147-A177-3AD203B41FA5}">
                      <a16:colId xmlns:a16="http://schemas.microsoft.com/office/drawing/2014/main" val="4250118353"/>
                    </a:ext>
                  </a:extLst>
                </a:gridCol>
                <a:gridCol w="1497638">
                  <a:extLst>
                    <a:ext uri="{9D8B030D-6E8A-4147-A177-3AD203B41FA5}">
                      <a16:colId xmlns:a16="http://schemas.microsoft.com/office/drawing/2014/main" val="320224121"/>
                    </a:ext>
                  </a:extLst>
                </a:gridCol>
                <a:gridCol w="2208542">
                  <a:extLst>
                    <a:ext uri="{9D8B030D-6E8A-4147-A177-3AD203B41FA5}">
                      <a16:colId xmlns:a16="http://schemas.microsoft.com/office/drawing/2014/main" val="1290788484"/>
                    </a:ext>
                  </a:extLst>
                </a:gridCol>
                <a:gridCol w="2392779">
                  <a:extLst>
                    <a:ext uri="{9D8B030D-6E8A-4147-A177-3AD203B41FA5}">
                      <a16:colId xmlns:a16="http://schemas.microsoft.com/office/drawing/2014/main" val="773641850"/>
                    </a:ext>
                  </a:extLst>
                </a:gridCol>
              </a:tblGrid>
              <a:tr h="0">
                <a:tc>
                  <a:txBody>
                    <a:bodyPr/>
                    <a:lstStyle/>
                    <a:p>
                      <a:r>
                        <a:rPr lang="fi-FI" dirty="0"/>
                        <a:t>Kasvatus- ja opetuspalveluiden EVA</a:t>
                      </a:r>
                    </a:p>
                  </a:txBody>
                  <a:tcPr>
                    <a:solidFill>
                      <a:srgbClr val="92D050"/>
                    </a:solidFill>
                  </a:tcPr>
                </a:tc>
                <a:tc>
                  <a:txBody>
                    <a:bodyPr/>
                    <a:lstStyle/>
                    <a:p>
                      <a:r>
                        <a:rPr lang="fi-FI" dirty="0" err="1"/>
                        <a:t>EVAn</a:t>
                      </a:r>
                      <a:r>
                        <a:rPr lang="fi-FI" dirty="0"/>
                        <a:t> työstö aika</a:t>
                      </a:r>
                    </a:p>
                  </a:txBody>
                  <a:tcPr>
                    <a:solidFill>
                      <a:srgbClr val="92D050"/>
                    </a:solidFill>
                  </a:tcPr>
                </a:tc>
                <a:tc>
                  <a:txBody>
                    <a:bodyPr/>
                    <a:lstStyle/>
                    <a:p>
                      <a:r>
                        <a:rPr lang="fi-FI" dirty="0"/>
                        <a:t>Tekijä</a:t>
                      </a:r>
                    </a:p>
                  </a:txBody>
                  <a:tcPr>
                    <a:solidFill>
                      <a:srgbClr val="92D050"/>
                    </a:solidFill>
                  </a:tcPr>
                </a:tc>
                <a:tc>
                  <a:txBody>
                    <a:bodyPr/>
                    <a:lstStyle/>
                    <a:p>
                      <a:r>
                        <a:rPr lang="fi-FI" dirty="0"/>
                        <a:t>Onko tullut oleellisia muutoksia tarkistus *</a:t>
                      </a:r>
                    </a:p>
                  </a:txBody>
                  <a:tcPr>
                    <a:solidFill>
                      <a:srgbClr val="92D050"/>
                    </a:solidFill>
                  </a:tcPr>
                </a:tc>
                <a:extLst>
                  <a:ext uri="{0D108BD9-81ED-4DB2-BD59-A6C34878D82A}">
                    <a16:rowId xmlns:a16="http://schemas.microsoft.com/office/drawing/2014/main" val="2835993513"/>
                  </a:ext>
                </a:extLst>
              </a:tr>
              <a:tr h="370840">
                <a:tc>
                  <a:txBody>
                    <a:bodyPr/>
                    <a:lstStyle/>
                    <a:p>
                      <a:r>
                        <a:rPr lang="fi-FI" dirty="0"/>
                        <a:t>Palveluverkko</a:t>
                      </a:r>
                    </a:p>
                  </a:txBody>
                  <a:tcPr/>
                </a:tc>
                <a:tc>
                  <a:txBody>
                    <a:bodyPr/>
                    <a:lstStyle/>
                    <a:p>
                      <a:r>
                        <a:rPr lang="fi-FI" dirty="0"/>
                        <a:t>12 kk</a:t>
                      </a:r>
                    </a:p>
                  </a:txBody>
                  <a:tcPr/>
                </a:tc>
                <a:tc>
                  <a:txBody>
                    <a:bodyPr/>
                    <a:lstStyle/>
                    <a:p>
                      <a:endParaRPr lang="fi-FI"/>
                    </a:p>
                  </a:txBody>
                  <a:tcPr/>
                </a:tc>
                <a:tc>
                  <a:txBody>
                    <a:bodyPr/>
                    <a:lstStyle/>
                    <a:p>
                      <a:endParaRPr lang="fi-FI"/>
                    </a:p>
                  </a:txBody>
                  <a:tcPr/>
                </a:tc>
                <a:extLst>
                  <a:ext uri="{0D108BD9-81ED-4DB2-BD59-A6C34878D82A}">
                    <a16:rowId xmlns:a16="http://schemas.microsoft.com/office/drawing/2014/main" val="3045500858"/>
                  </a:ext>
                </a:extLst>
              </a:tr>
              <a:tr h="370840">
                <a:tc>
                  <a:txBody>
                    <a:bodyPr/>
                    <a:lstStyle/>
                    <a:p>
                      <a:r>
                        <a:rPr lang="fi-FI" dirty="0"/>
                        <a:t>Julkinen liikenne</a:t>
                      </a:r>
                    </a:p>
                  </a:txBody>
                  <a:tcPr/>
                </a:tc>
                <a:tc>
                  <a:txBody>
                    <a:bodyPr/>
                    <a:lstStyle/>
                    <a:p>
                      <a:r>
                        <a:rPr lang="fi-FI" dirty="0"/>
                        <a:t>6 kk</a:t>
                      </a:r>
                    </a:p>
                  </a:txBody>
                  <a:tcPr/>
                </a:tc>
                <a:tc>
                  <a:txBody>
                    <a:bodyPr/>
                    <a:lstStyle/>
                    <a:p>
                      <a:endParaRPr lang="fi-FI" dirty="0"/>
                    </a:p>
                  </a:txBody>
                  <a:tcPr/>
                </a:tc>
                <a:tc>
                  <a:txBody>
                    <a:bodyPr/>
                    <a:lstStyle/>
                    <a:p>
                      <a:endParaRPr lang="fi-FI"/>
                    </a:p>
                  </a:txBody>
                  <a:tcPr/>
                </a:tc>
                <a:extLst>
                  <a:ext uri="{0D108BD9-81ED-4DB2-BD59-A6C34878D82A}">
                    <a16:rowId xmlns:a16="http://schemas.microsoft.com/office/drawing/2014/main" val="3402077936"/>
                  </a:ext>
                </a:extLst>
              </a:tr>
              <a:tr h="370840">
                <a:tc>
                  <a:txBody>
                    <a:bodyPr/>
                    <a:lstStyle/>
                    <a:p>
                      <a:r>
                        <a:rPr lang="fi-FI" dirty="0"/>
                        <a:t>Varhaiskasvatuksen järjestämisen suunnitelma</a:t>
                      </a:r>
                    </a:p>
                  </a:txBody>
                  <a:tcPr/>
                </a:tc>
                <a:tc>
                  <a:txBody>
                    <a:bodyPr/>
                    <a:lstStyle/>
                    <a:p>
                      <a:r>
                        <a:rPr lang="fi-FI" dirty="0"/>
                        <a:t>12 kk </a:t>
                      </a:r>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3523440198"/>
                  </a:ext>
                </a:extLst>
              </a:tr>
              <a:tr h="370840">
                <a:tc>
                  <a:txBody>
                    <a:bodyPr/>
                    <a:lstStyle/>
                    <a:p>
                      <a:r>
                        <a:rPr lang="fi-FI" dirty="0"/>
                        <a:t>Liikenneturvallisuus</a:t>
                      </a:r>
                    </a:p>
                  </a:txBody>
                  <a:tcPr/>
                </a:tc>
                <a:tc>
                  <a:txBody>
                    <a:bodyPr/>
                    <a:lstStyle/>
                    <a:p>
                      <a:r>
                        <a:rPr lang="fi-FI" dirty="0"/>
                        <a:t>6 kk</a:t>
                      </a:r>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2182791769"/>
                  </a:ext>
                </a:extLst>
              </a:tr>
              <a:tr h="370840">
                <a:tc>
                  <a:txBody>
                    <a:bodyPr/>
                    <a:lstStyle/>
                    <a:p>
                      <a:r>
                        <a:rPr lang="fi-FI" dirty="0"/>
                        <a:t>Johtamisjärjestelmät</a:t>
                      </a:r>
                    </a:p>
                  </a:txBody>
                  <a:tcPr/>
                </a:tc>
                <a:tc>
                  <a:txBody>
                    <a:bodyPr/>
                    <a:lstStyle/>
                    <a:p>
                      <a:r>
                        <a:rPr lang="fi-FI" dirty="0"/>
                        <a:t>12 kk</a:t>
                      </a:r>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val="2027675671"/>
                  </a:ext>
                </a:extLst>
              </a:tr>
            </a:tbl>
          </a:graphicData>
        </a:graphic>
      </p:graphicFrame>
      <p:sp>
        <p:nvSpPr>
          <p:cNvPr id="6" name="Tekstiruutu 5">
            <a:extLst>
              <a:ext uri="{FF2B5EF4-FFF2-40B4-BE49-F238E27FC236}">
                <a16:creationId xmlns:a16="http://schemas.microsoft.com/office/drawing/2014/main" id="{97DA06AF-AD17-790A-CECD-4642B30EE8A2}"/>
              </a:ext>
            </a:extLst>
          </p:cNvPr>
          <p:cNvSpPr txBox="1"/>
          <p:nvPr/>
        </p:nvSpPr>
        <p:spPr>
          <a:xfrm>
            <a:off x="1019944" y="6308209"/>
            <a:ext cx="947468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rPr>
              <a:t>* Oma arvio ennakkovaikutusten arvioinnin uudelleen tekemisestä tarkistuslistan mukaan</a:t>
            </a:r>
          </a:p>
        </p:txBody>
      </p:sp>
      <p:pic>
        <p:nvPicPr>
          <p:cNvPr id="5" name="Picture 5" descr="Logo&#10;&#10;Description automatically generated">
            <a:extLst>
              <a:ext uri="{FF2B5EF4-FFF2-40B4-BE49-F238E27FC236}">
                <a16:creationId xmlns:a16="http://schemas.microsoft.com/office/drawing/2014/main" id="{6D9C221F-F738-F46E-A178-65549BB76D06}"/>
              </a:ext>
            </a:extLst>
          </p:cNvPr>
          <p:cNvPicPr>
            <a:picLocks noChangeAspect="1"/>
          </p:cNvPicPr>
          <p:nvPr/>
        </p:nvPicPr>
        <p:blipFill>
          <a:blip r:embed="rId2"/>
          <a:stretch>
            <a:fillRect/>
          </a:stretch>
        </p:blipFill>
        <p:spPr>
          <a:xfrm>
            <a:off x="10058400" y="201611"/>
            <a:ext cx="1836463" cy="503518"/>
          </a:xfrm>
          <a:prstGeom prst="rect">
            <a:avLst/>
          </a:prstGeom>
        </p:spPr>
      </p:pic>
      <p:sp>
        <p:nvSpPr>
          <p:cNvPr id="7" name="Tekstiruutu 6">
            <a:extLst>
              <a:ext uri="{FF2B5EF4-FFF2-40B4-BE49-F238E27FC236}">
                <a16:creationId xmlns:a16="http://schemas.microsoft.com/office/drawing/2014/main" id="{2DF509AC-4173-B8BF-5CE6-B6D8797E55B3}"/>
              </a:ext>
            </a:extLst>
          </p:cNvPr>
          <p:cNvSpPr txBox="1"/>
          <p:nvPr/>
        </p:nvSpPr>
        <p:spPr>
          <a:xfrm rot="19954706">
            <a:off x="6844681" y="4305670"/>
            <a:ext cx="196196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36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M A L </a:t>
            </a:r>
            <a:r>
              <a:rPr kumimoji="0" lang="fi-FI" sz="3600" b="0" i="0" u="none" strike="noStrike" kern="1200" cap="none" spc="0" normalizeH="0" baseline="0" noProof="0" dirty="0" err="1">
                <a:ln>
                  <a:noFill/>
                </a:ln>
                <a:solidFill>
                  <a:prstClr val="white">
                    <a:lumMod val="75000"/>
                  </a:prstClr>
                </a:solidFill>
                <a:effectLst/>
                <a:uLnTx/>
                <a:uFillTx/>
                <a:latin typeface="Calibri" panose="020F0502020204030204"/>
                <a:ea typeface="+mn-ea"/>
                <a:cs typeface="+mn-cs"/>
              </a:rPr>
              <a:t>L</a:t>
            </a:r>
            <a:r>
              <a:rPr kumimoji="0" lang="fi-FI" sz="3600" b="0" i="0" u="none" strike="noStrike" kern="1200" cap="none" spc="0" normalizeH="0" baseline="0" noProof="0" dirty="0">
                <a:ln>
                  <a:noFill/>
                </a:ln>
                <a:solidFill>
                  <a:prstClr val="white">
                    <a:lumMod val="75000"/>
                  </a:prstClr>
                </a:solidFill>
                <a:effectLst/>
                <a:uLnTx/>
                <a:uFillTx/>
                <a:latin typeface="Calibri" panose="020F0502020204030204"/>
                <a:ea typeface="+mn-ea"/>
                <a:cs typeface="+mn-cs"/>
              </a:rPr>
              <a:t> I</a:t>
            </a:r>
          </a:p>
        </p:txBody>
      </p:sp>
    </p:spTree>
    <p:extLst>
      <p:ext uri="{BB962C8B-B14F-4D97-AF65-F5344CB8AC3E}">
        <p14:creationId xmlns:p14="http://schemas.microsoft.com/office/powerpoint/2010/main" val="3006879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41B979-5FFF-F69A-27B0-2546E6CA6606}"/>
              </a:ext>
            </a:extLst>
          </p:cNvPr>
          <p:cNvSpPr>
            <a:spLocks noGrp="1"/>
          </p:cNvSpPr>
          <p:nvPr>
            <p:ph type="title"/>
          </p:nvPr>
        </p:nvSpPr>
        <p:spPr>
          <a:xfrm>
            <a:off x="27621" y="0"/>
            <a:ext cx="1944053" cy="6858000"/>
          </a:xfrm>
          <a:solidFill>
            <a:srgbClr val="49BF64"/>
          </a:solidFill>
        </p:spPr>
        <p:txBody>
          <a:bodyPr>
            <a:normAutofit/>
          </a:bodyPr>
          <a:lstStyle/>
          <a:p>
            <a:r>
              <a:rPr lang="fi-FI" sz="3600" dirty="0"/>
              <a:t>Miten tunnistan </a:t>
            </a:r>
            <a:r>
              <a:rPr lang="fi-FI" sz="3600" dirty="0" err="1"/>
              <a:t>EVAn</a:t>
            </a:r>
            <a:r>
              <a:rPr lang="fi-FI" sz="3600" dirty="0"/>
              <a:t> </a:t>
            </a:r>
            <a:r>
              <a:rPr lang="fi-FI" sz="3600" dirty="0" err="1"/>
              <a:t>tarpeel-lisuuden</a:t>
            </a:r>
            <a:endParaRPr lang="fi-FI" sz="3600" dirty="0"/>
          </a:p>
        </p:txBody>
      </p:sp>
      <p:graphicFrame>
        <p:nvGraphicFramePr>
          <p:cNvPr id="7" name="Sisällön paikkamerkki 6">
            <a:extLst>
              <a:ext uri="{FF2B5EF4-FFF2-40B4-BE49-F238E27FC236}">
                <a16:creationId xmlns:a16="http://schemas.microsoft.com/office/drawing/2014/main" id="{47D206F7-58F6-2A16-105F-C57E05AF9998}"/>
              </a:ext>
            </a:extLst>
          </p:cNvPr>
          <p:cNvGraphicFramePr>
            <a:graphicFrameLocks noGrp="1"/>
          </p:cNvGraphicFramePr>
          <p:nvPr>
            <p:ph idx="1"/>
            <p:extLst>
              <p:ext uri="{D42A27DB-BD31-4B8C-83A1-F6EECF244321}">
                <p14:modId xmlns:p14="http://schemas.microsoft.com/office/powerpoint/2010/main" val="579854596"/>
              </p:ext>
            </p:extLst>
          </p:nvPr>
        </p:nvGraphicFramePr>
        <p:xfrm>
          <a:off x="2381250" y="1288365"/>
          <a:ext cx="683895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5" descr="Logo&#10;&#10;Description automatically generated">
            <a:extLst>
              <a:ext uri="{FF2B5EF4-FFF2-40B4-BE49-F238E27FC236}">
                <a16:creationId xmlns:a16="http://schemas.microsoft.com/office/drawing/2014/main" id="{387807E1-0973-E4DC-6836-103C20D1843F}"/>
              </a:ext>
            </a:extLst>
          </p:cNvPr>
          <p:cNvPicPr>
            <a:picLocks noChangeAspect="1"/>
          </p:cNvPicPr>
          <p:nvPr/>
        </p:nvPicPr>
        <p:blipFill>
          <a:blip r:embed="rId7"/>
          <a:stretch>
            <a:fillRect/>
          </a:stretch>
        </p:blipFill>
        <p:spPr>
          <a:xfrm>
            <a:off x="10058400" y="201611"/>
            <a:ext cx="1836463" cy="503518"/>
          </a:xfrm>
          <a:prstGeom prst="rect">
            <a:avLst/>
          </a:prstGeom>
        </p:spPr>
      </p:pic>
      <p:grpSp>
        <p:nvGrpSpPr>
          <p:cNvPr id="12" name="Ryhmä 11">
            <a:extLst>
              <a:ext uri="{FF2B5EF4-FFF2-40B4-BE49-F238E27FC236}">
                <a16:creationId xmlns:a16="http://schemas.microsoft.com/office/drawing/2014/main" id="{029F6A71-4681-37D6-F0CC-C567E254E10F}"/>
              </a:ext>
            </a:extLst>
          </p:cNvPr>
          <p:cNvGrpSpPr/>
          <p:nvPr/>
        </p:nvGrpSpPr>
        <p:grpSpPr>
          <a:xfrm>
            <a:off x="9482139" y="1752600"/>
            <a:ext cx="576261" cy="674117"/>
            <a:chOff x="3272650" y="479502"/>
            <a:chExt cx="576261" cy="674117"/>
          </a:xfrm>
        </p:grpSpPr>
        <p:sp>
          <p:nvSpPr>
            <p:cNvPr id="13" name="Nuoli: Oikea 12">
              <a:extLst>
                <a:ext uri="{FF2B5EF4-FFF2-40B4-BE49-F238E27FC236}">
                  <a16:creationId xmlns:a16="http://schemas.microsoft.com/office/drawing/2014/main" id="{5CB4818F-9796-3144-4FE6-32BEEAD4CCA7}"/>
                </a:ext>
              </a:extLst>
            </p:cNvPr>
            <p:cNvSpPr/>
            <p:nvPr/>
          </p:nvSpPr>
          <p:spPr>
            <a:xfrm>
              <a:off x="3272650" y="479502"/>
              <a:ext cx="576261" cy="674117"/>
            </a:xfrm>
            <a:prstGeom prst="rightArrow">
              <a:avLst>
                <a:gd name="adj1" fmla="val 60000"/>
                <a:gd name="adj2" fmla="val 50000"/>
              </a:avLst>
            </a:prstGeom>
            <a:solidFill>
              <a:srgbClr val="F8467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4" name="Nuoli: Oikea 4">
              <a:extLst>
                <a:ext uri="{FF2B5EF4-FFF2-40B4-BE49-F238E27FC236}">
                  <a16:creationId xmlns:a16="http://schemas.microsoft.com/office/drawing/2014/main" id="{77A9E132-8336-02F5-6DF7-65A66F4879E1}"/>
                </a:ext>
              </a:extLst>
            </p:cNvPr>
            <p:cNvSpPr txBox="1"/>
            <p:nvPr/>
          </p:nvSpPr>
          <p:spPr>
            <a:xfrm>
              <a:off x="3272650" y="614325"/>
              <a:ext cx="403383" cy="4044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fi-FI" sz="2100" kern="1200" dirty="0"/>
                <a:t>EI</a:t>
              </a:r>
            </a:p>
          </p:txBody>
        </p:sp>
      </p:grpSp>
      <p:grpSp>
        <p:nvGrpSpPr>
          <p:cNvPr id="15" name="Ryhmä 14">
            <a:extLst>
              <a:ext uri="{FF2B5EF4-FFF2-40B4-BE49-F238E27FC236}">
                <a16:creationId xmlns:a16="http://schemas.microsoft.com/office/drawing/2014/main" id="{6C523770-1594-DE81-77F1-031724EEC26C}"/>
              </a:ext>
            </a:extLst>
          </p:cNvPr>
          <p:cNvGrpSpPr/>
          <p:nvPr/>
        </p:nvGrpSpPr>
        <p:grpSpPr>
          <a:xfrm>
            <a:off x="9482139" y="4431284"/>
            <a:ext cx="576261" cy="674117"/>
            <a:chOff x="3272650" y="479502"/>
            <a:chExt cx="576261" cy="674117"/>
          </a:xfrm>
        </p:grpSpPr>
        <p:sp>
          <p:nvSpPr>
            <p:cNvPr id="16" name="Nuoli: Oikea 15">
              <a:extLst>
                <a:ext uri="{FF2B5EF4-FFF2-40B4-BE49-F238E27FC236}">
                  <a16:creationId xmlns:a16="http://schemas.microsoft.com/office/drawing/2014/main" id="{73D19281-5088-2113-D5E5-F740C98F4855}"/>
                </a:ext>
              </a:extLst>
            </p:cNvPr>
            <p:cNvSpPr/>
            <p:nvPr/>
          </p:nvSpPr>
          <p:spPr>
            <a:xfrm>
              <a:off x="3272650" y="479502"/>
              <a:ext cx="576261" cy="674117"/>
            </a:xfrm>
            <a:prstGeom prst="rightArrow">
              <a:avLst>
                <a:gd name="adj1" fmla="val 60000"/>
                <a:gd name="adj2" fmla="val 50000"/>
              </a:avLst>
            </a:prstGeom>
            <a:solidFill>
              <a:srgbClr val="F8467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7" name="Nuoli: Oikea 4">
              <a:extLst>
                <a:ext uri="{FF2B5EF4-FFF2-40B4-BE49-F238E27FC236}">
                  <a16:creationId xmlns:a16="http://schemas.microsoft.com/office/drawing/2014/main" id="{96C43B9B-10F5-2BA7-B186-0B1106DED747}"/>
                </a:ext>
              </a:extLst>
            </p:cNvPr>
            <p:cNvSpPr txBox="1"/>
            <p:nvPr/>
          </p:nvSpPr>
          <p:spPr>
            <a:xfrm>
              <a:off x="3272650" y="614325"/>
              <a:ext cx="403383" cy="4044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fi-FI" sz="2100" kern="1200" dirty="0"/>
                <a:t>EI</a:t>
              </a:r>
            </a:p>
          </p:txBody>
        </p:sp>
      </p:grpSp>
      <p:sp>
        <p:nvSpPr>
          <p:cNvPr id="21" name="Tekstiruutu 20">
            <a:extLst>
              <a:ext uri="{FF2B5EF4-FFF2-40B4-BE49-F238E27FC236}">
                <a16:creationId xmlns:a16="http://schemas.microsoft.com/office/drawing/2014/main" id="{88E3CB8A-D0A3-A75B-C2B9-915C9A49D07B}"/>
              </a:ext>
            </a:extLst>
          </p:cNvPr>
          <p:cNvSpPr txBox="1"/>
          <p:nvPr/>
        </p:nvSpPr>
        <p:spPr>
          <a:xfrm>
            <a:off x="2783202" y="603651"/>
            <a:ext cx="2567943" cy="646331"/>
          </a:xfrm>
          <a:prstGeom prst="rect">
            <a:avLst/>
          </a:prstGeom>
          <a:solidFill>
            <a:srgbClr val="8CC4A2"/>
          </a:solidFill>
        </p:spPr>
        <p:txBody>
          <a:bodyPr wrap="square" rtlCol="0">
            <a:spAutoFit/>
          </a:bodyPr>
          <a:lstStyle/>
          <a:p>
            <a:r>
              <a:rPr lang="fi-FI" dirty="0"/>
              <a:t>LIITTYYKÖ PÄÄTÖKSEEN RISTIRIITOJA?</a:t>
            </a:r>
          </a:p>
        </p:txBody>
      </p:sp>
      <p:sp>
        <p:nvSpPr>
          <p:cNvPr id="22" name="Tekstiruutu 21">
            <a:extLst>
              <a:ext uri="{FF2B5EF4-FFF2-40B4-BE49-F238E27FC236}">
                <a16:creationId xmlns:a16="http://schemas.microsoft.com/office/drawing/2014/main" id="{A973E7BA-917C-64AD-006B-DA66DD0986DD}"/>
              </a:ext>
            </a:extLst>
          </p:cNvPr>
          <p:cNvSpPr txBox="1"/>
          <p:nvPr/>
        </p:nvSpPr>
        <p:spPr>
          <a:xfrm>
            <a:off x="6638920" y="603551"/>
            <a:ext cx="2505079" cy="646331"/>
          </a:xfrm>
          <a:prstGeom prst="rect">
            <a:avLst/>
          </a:prstGeom>
          <a:solidFill>
            <a:srgbClr val="8CC4A2"/>
          </a:solidFill>
        </p:spPr>
        <p:txBody>
          <a:bodyPr wrap="square" rtlCol="0">
            <a:spAutoFit/>
          </a:bodyPr>
          <a:lstStyle/>
          <a:p>
            <a:r>
              <a:rPr lang="fi-FI" dirty="0"/>
              <a:t>ONKO PÄÄTÖKSELLÄ VAIKUTUKSIA IHMISIIN</a:t>
            </a:r>
          </a:p>
        </p:txBody>
      </p:sp>
      <p:sp>
        <p:nvSpPr>
          <p:cNvPr id="23" name="Tekstiruutu 22">
            <a:extLst>
              <a:ext uri="{FF2B5EF4-FFF2-40B4-BE49-F238E27FC236}">
                <a16:creationId xmlns:a16="http://schemas.microsoft.com/office/drawing/2014/main" id="{2D602916-1AC5-4D2B-5253-43E978390ABA}"/>
              </a:ext>
            </a:extLst>
          </p:cNvPr>
          <p:cNvSpPr txBox="1"/>
          <p:nvPr/>
        </p:nvSpPr>
        <p:spPr>
          <a:xfrm>
            <a:off x="2805111" y="3675979"/>
            <a:ext cx="6219825" cy="369332"/>
          </a:xfrm>
          <a:prstGeom prst="rect">
            <a:avLst/>
          </a:prstGeom>
          <a:solidFill>
            <a:srgbClr val="8CC4A2"/>
          </a:solidFill>
        </p:spPr>
        <p:txBody>
          <a:bodyPr wrap="square" rtlCol="0">
            <a:spAutoFit/>
          </a:bodyPr>
          <a:lstStyle/>
          <a:p>
            <a:r>
              <a:rPr lang="fi-FI" dirty="0"/>
              <a:t>OVATKO VAIKUTUKSET MERKITTÄVIÄ?</a:t>
            </a:r>
          </a:p>
        </p:txBody>
      </p:sp>
      <p:grpSp>
        <p:nvGrpSpPr>
          <p:cNvPr id="27" name="Ryhmä 26">
            <a:extLst>
              <a:ext uri="{FF2B5EF4-FFF2-40B4-BE49-F238E27FC236}">
                <a16:creationId xmlns:a16="http://schemas.microsoft.com/office/drawing/2014/main" id="{6643565E-61C5-A76F-0796-3E110A83B113}"/>
              </a:ext>
            </a:extLst>
          </p:cNvPr>
          <p:cNvGrpSpPr/>
          <p:nvPr/>
        </p:nvGrpSpPr>
        <p:grpSpPr>
          <a:xfrm>
            <a:off x="3181353" y="2952882"/>
            <a:ext cx="1600193" cy="418883"/>
            <a:chOff x="4438653" y="1646686"/>
            <a:chExt cx="1600193" cy="418883"/>
          </a:xfrm>
        </p:grpSpPr>
        <p:sp>
          <p:nvSpPr>
            <p:cNvPr id="28" name="Nuoli: Oikea 27">
              <a:extLst>
                <a:ext uri="{FF2B5EF4-FFF2-40B4-BE49-F238E27FC236}">
                  <a16:creationId xmlns:a16="http://schemas.microsoft.com/office/drawing/2014/main" id="{9813B11F-4A2A-145F-34EE-B9C711C198CB}"/>
                </a:ext>
              </a:extLst>
            </p:cNvPr>
            <p:cNvSpPr/>
            <p:nvPr/>
          </p:nvSpPr>
          <p:spPr>
            <a:xfrm rot="5400000">
              <a:off x="5029308" y="1056031"/>
              <a:ext cx="418883" cy="1600193"/>
            </a:xfrm>
            <a:prstGeom prst="rightArrow">
              <a:avLst>
                <a:gd name="adj1" fmla="val 60000"/>
                <a:gd name="adj2" fmla="val 50000"/>
              </a:avLst>
            </a:prstGeom>
            <a:solidFill>
              <a:srgbClr val="00B0F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9" name="Nuoli: Oikea 4">
              <a:extLst>
                <a:ext uri="{FF2B5EF4-FFF2-40B4-BE49-F238E27FC236}">
                  <a16:creationId xmlns:a16="http://schemas.microsoft.com/office/drawing/2014/main" id="{DEE973CF-6A79-1708-AAE6-4951CBD64CAA}"/>
                </a:ext>
              </a:extLst>
            </p:cNvPr>
            <p:cNvSpPr txBox="1"/>
            <p:nvPr/>
          </p:nvSpPr>
          <p:spPr>
            <a:xfrm>
              <a:off x="4758693" y="1646686"/>
              <a:ext cx="960115" cy="2932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fi-FI" sz="2100" kern="1200" dirty="0"/>
                <a:t>KYLLÄ</a:t>
              </a:r>
            </a:p>
          </p:txBody>
        </p:sp>
      </p:grpSp>
      <p:grpSp>
        <p:nvGrpSpPr>
          <p:cNvPr id="30" name="Ryhmä 29">
            <a:extLst>
              <a:ext uri="{FF2B5EF4-FFF2-40B4-BE49-F238E27FC236}">
                <a16:creationId xmlns:a16="http://schemas.microsoft.com/office/drawing/2014/main" id="{6AB068E2-B812-57DE-C4FF-A9AD3C893F5D}"/>
              </a:ext>
            </a:extLst>
          </p:cNvPr>
          <p:cNvGrpSpPr/>
          <p:nvPr/>
        </p:nvGrpSpPr>
        <p:grpSpPr>
          <a:xfrm>
            <a:off x="5000628" y="5678086"/>
            <a:ext cx="1600193" cy="418883"/>
            <a:chOff x="4438653" y="1646686"/>
            <a:chExt cx="1600193" cy="418883"/>
          </a:xfrm>
        </p:grpSpPr>
        <p:sp>
          <p:nvSpPr>
            <p:cNvPr id="31" name="Nuoli: Oikea 30">
              <a:extLst>
                <a:ext uri="{FF2B5EF4-FFF2-40B4-BE49-F238E27FC236}">
                  <a16:creationId xmlns:a16="http://schemas.microsoft.com/office/drawing/2014/main" id="{309719FD-B69D-E92B-E5DD-EA17AD6B7A03}"/>
                </a:ext>
              </a:extLst>
            </p:cNvPr>
            <p:cNvSpPr/>
            <p:nvPr/>
          </p:nvSpPr>
          <p:spPr>
            <a:xfrm rot="5400000">
              <a:off x="5029308" y="1056031"/>
              <a:ext cx="418883" cy="1600193"/>
            </a:xfrm>
            <a:prstGeom prst="rightArrow">
              <a:avLst>
                <a:gd name="adj1" fmla="val 60000"/>
                <a:gd name="adj2" fmla="val 50000"/>
              </a:avLst>
            </a:prstGeom>
            <a:solidFill>
              <a:srgbClr val="00B0F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2" name="Nuoli: Oikea 4">
              <a:extLst>
                <a:ext uri="{FF2B5EF4-FFF2-40B4-BE49-F238E27FC236}">
                  <a16:creationId xmlns:a16="http://schemas.microsoft.com/office/drawing/2014/main" id="{8955FD14-C890-D7A6-8793-9C7190B152EB}"/>
                </a:ext>
              </a:extLst>
            </p:cNvPr>
            <p:cNvSpPr txBox="1"/>
            <p:nvPr/>
          </p:nvSpPr>
          <p:spPr>
            <a:xfrm>
              <a:off x="4758693" y="1646686"/>
              <a:ext cx="960115" cy="2932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fi-FI" sz="2100" kern="1200" dirty="0"/>
                <a:t>KYLLÄ</a:t>
              </a:r>
            </a:p>
          </p:txBody>
        </p:sp>
      </p:grpSp>
      <p:sp>
        <p:nvSpPr>
          <p:cNvPr id="33" name="Tekstiruutu 32">
            <a:extLst>
              <a:ext uri="{FF2B5EF4-FFF2-40B4-BE49-F238E27FC236}">
                <a16:creationId xmlns:a16="http://schemas.microsoft.com/office/drawing/2014/main" id="{DA6D335F-3548-DB56-E3F2-AADFC85F3C71}"/>
              </a:ext>
            </a:extLst>
          </p:cNvPr>
          <p:cNvSpPr txBox="1"/>
          <p:nvPr/>
        </p:nvSpPr>
        <p:spPr>
          <a:xfrm>
            <a:off x="2632233" y="6439117"/>
            <a:ext cx="6587967" cy="369332"/>
          </a:xfrm>
          <a:prstGeom prst="rect">
            <a:avLst/>
          </a:prstGeom>
          <a:solidFill>
            <a:srgbClr val="8CC4A2"/>
          </a:solidFill>
        </p:spPr>
        <p:txBody>
          <a:bodyPr wrap="square" rtlCol="0">
            <a:spAutoFit/>
          </a:bodyPr>
          <a:lstStyle/>
          <a:p>
            <a:r>
              <a:rPr lang="fi-FI" dirty="0"/>
              <a:t>TEHDÄÄN ENNAKKOVAIKUTUSTEN ARVIOINTI</a:t>
            </a:r>
          </a:p>
        </p:txBody>
      </p:sp>
      <p:sp>
        <p:nvSpPr>
          <p:cNvPr id="34" name="Tekstiruutu 33">
            <a:extLst>
              <a:ext uri="{FF2B5EF4-FFF2-40B4-BE49-F238E27FC236}">
                <a16:creationId xmlns:a16="http://schemas.microsoft.com/office/drawing/2014/main" id="{664F38FE-F382-A5D6-0DD2-6EF3E4ED6CF2}"/>
              </a:ext>
            </a:extLst>
          </p:cNvPr>
          <p:cNvSpPr txBox="1"/>
          <p:nvPr/>
        </p:nvSpPr>
        <p:spPr>
          <a:xfrm>
            <a:off x="10658475" y="1887423"/>
            <a:ext cx="1236388" cy="3416320"/>
          </a:xfrm>
          <a:prstGeom prst="rect">
            <a:avLst/>
          </a:prstGeom>
          <a:solidFill>
            <a:srgbClr val="8CC4A2"/>
          </a:solidFill>
          <a:ln w="28575">
            <a:solidFill>
              <a:schemeClr val="tx1"/>
            </a:solidFill>
          </a:ln>
        </p:spPr>
        <p:txBody>
          <a:bodyPr wrap="square" rtlCol="0">
            <a:spAutoFit/>
          </a:bodyPr>
          <a:lstStyle/>
          <a:p>
            <a:pPr algn="ctr"/>
            <a:endParaRPr lang="fi-FI" dirty="0"/>
          </a:p>
          <a:p>
            <a:pPr algn="ctr"/>
            <a:endParaRPr lang="fi-FI" dirty="0"/>
          </a:p>
          <a:p>
            <a:pPr algn="ctr"/>
            <a:endParaRPr lang="fi-FI" dirty="0"/>
          </a:p>
          <a:p>
            <a:pPr algn="ctr"/>
            <a:endParaRPr lang="fi-FI" dirty="0"/>
          </a:p>
          <a:p>
            <a:pPr algn="ctr"/>
            <a:r>
              <a:rPr lang="fi-FI" dirty="0"/>
              <a:t>ARVIONTIA EI </a:t>
            </a:r>
          </a:p>
          <a:p>
            <a:pPr algn="ctr"/>
            <a:r>
              <a:rPr lang="fi-FI" dirty="0"/>
              <a:t>TARVITA</a:t>
            </a:r>
          </a:p>
          <a:p>
            <a:pPr algn="ctr"/>
            <a:endParaRPr lang="fi-FI" dirty="0"/>
          </a:p>
          <a:p>
            <a:pPr algn="ctr"/>
            <a:endParaRPr lang="fi-FI" dirty="0"/>
          </a:p>
          <a:p>
            <a:pPr algn="ctr"/>
            <a:endParaRPr lang="fi-FI" dirty="0"/>
          </a:p>
          <a:p>
            <a:pPr algn="ctr"/>
            <a:endParaRPr lang="fi-FI" dirty="0"/>
          </a:p>
          <a:p>
            <a:pPr algn="ctr"/>
            <a:endParaRPr lang="fi-FI" dirty="0"/>
          </a:p>
        </p:txBody>
      </p:sp>
    </p:spTree>
    <p:extLst>
      <p:ext uri="{BB962C8B-B14F-4D97-AF65-F5344CB8AC3E}">
        <p14:creationId xmlns:p14="http://schemas.microsoft.com/office/powerpoint/2010/main" val="42297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8237889-E460-1B9F-B7AD-1E65134CDABD}"/>
              </a:ext>
            </a:extLst>
          </p:cNvPr>
          <p:cNvSpPr>
            <a:spLocks noGrp="1"/>
          </p:cNvSpPr>
          <p:nvPr>
            <p:ph type="title"/>
          </p:nvPr>
        </p:nvSpPr>
        <p:spPr>
          <a:xfrm>
            <a:off x="838200" y="291828"/>
            <a:ext cx="7986285" cy="826601"/>
          </a:xfrm>
          <a:solidFill>
            <a:srgbClr val="68AD80"/>
          </a:solidFill>
        </p:spPr>
        <p:txBody>
          <a:bodyPr>
            <a:normAutofit/>
          </a:bodyPr>
          <a:lstStyle/>
          <a:p>
            <a:r>
              <a:rPr lang="fi-FI" sz="4000" dirty="0"/>
              <a:t>Ennakkovaikutusten arviointi</a:t>
            </a:r>
          </a:p>
        </p:txBody>
      </p:sp>
      <p:sp>
        <p:nvSpPr>
          <p:cNvPr id="3" name="Sisällön paikkamerkki 2">
            <a:extLst>
              <a:ext uri="{FF2B5EF4-FFF2-40B4-BE49-F238E27FC236}">
                <a16:creationId xmlns:a16="http://schemas.microsoft.com/office/drawing/2014/main" id="{97C5DF8D-D005-0F29-79FC-D6779F070033}"/>
              </a:ext>
            </a:extLst>
          </p:cNvPr>
          <p:cNvSpPr>
            <a:spLocks noGrp="1"/>
          </p:cNvSpPr>
          <p:nvPr>
            <p:ph idx="1"/>
          </p:nvPr>
        </p:nvSpPr>
        <p:spPr>
          <a:xfrm>
            <a:off x="838200" y="1573160"/>
            <a:ext cx="10515600" cy="4351338"/>
          </a:xfrm>
        </p:spPr>
        <p:txBody>
          <a:bodyPr>
            <a:normAutofit fontScale="85000" lnSpcReduction="20000"/>
          </a:bodyPr>
          <a:lstStyle/>
          <a:p>
            <a:r>
              <a:rPr lang="fi-FI" dirty="0"/>
              <a:t>Arviointi alkaa nollavaihtoehdosta eli tilanteesta missä nykytilanteeseen ei tehdä mitään muutoksia ja kuvataan tämän vaihtoehdon vaikutukset tai toimimattoman tilanteen malli tai käytäntö.</a:t>
            </a:r>
          </a:p>
          <a:p>
            <a:r>
              <a:rPr lang="fi-FI" dirty="0"/>
              <a:t>Muut vaihtoehdot esille esimerkkinä </a:t>
            </a:r>
            <a:r>
              <a:rPr lang="fi-FI" b="1" i="1" dirty="0"/>
              <a:t>kevyen liikenteen väylien hiekoitus </a:t>
            </a:r>
            <a:r>
              <a:rPr lang="fi-FI" dirty="0"/>
              <a:t>Valmistelija kirjaa vaihtoehtojen pohjaksi nykytilan jatkumisen, johon muita ehdotuksia verrataan. Ensimmäinen vaihtoehto nykytilalle on valmistelun käynnistänyt ehdotus hiekoituksen lopettamisesta. Valmistelun kuluessa esiin on noussut myös ehdotus väylien osittaisesta hiekoittamisesta nykyistä kapeammalla hiekoituskalustolla tai väylän suolaaminen. Näin valmistelijalla on neljä vertailtavaa ratkaisua: </a:t>
            </a:r>
          </a:p>
          <a:p>
            <a:pPr marL="0" indent="0">
              <a:buNone/>
            </a:pPr>
            <a:endParaRPr lang="fi-FI" dirty="0"/>
          </a:p>
          <a:p>
            <a:pPr lvl="1"/>
            <a:r>
              <a:rPr lang="fi-FI" dirty="0"/>
              <a:t>Nollavaihtoehto: hiekoitusta jatketaan kuten nyt </a:t>
            </a:r>
          </a:p>
          <a:p>
            <a:pPr lvl="1"/>
            <a:r>
              <a:rPr lang="fi-FI" dirty="0"/>
              <a:t>Vaihtoehto 1: jätetään hiekoitus kokonaan pois </a:t>
            </a:r>
          </a:p>
          <a:p>
            <a:pPr lvl="1"/>
            <a:r>
              <a:rPr lang="fi-FI" dirty="0"/>
              <a:t>Vaihtoehto 2: suolaaminen </a:t>
            </a:r>
          </a:p>
          <a:p>
            <a:pPr lvl="1"/>
            <a:r>
              <a:rPr lang="fi-FI" dirty="0"/>
              <a:t>Vaihtoehto 3: kavennetaan hiekoitettavaa osuutta</a:t>
            </a:r>
          </a:p>
        </p:txBody>
      </p:sp>
      <p:pic>
        <p:nvPicPr>
          <p:cNvPr id="4" name="Picture 5" descr="Logo&#10;&#10;Description automatically generated">
            <a:extLst>
              <a:ext uri="{FF2B5EF4-FFF2-40B4-BE49-F238E27FC236}">
                <a16:creationId xmlns:a16="http://schemas.microsoft.com/office/drawing/2014/main" id="{86DFA387-AF0C-8773-998C-A601828E72EB}"/>
              </a:ext>
            </a:extLst>
          </p:cNvPr>
          <p:cNvPicPr>
            <a:picLocks noChangeAspect="1"/>
          </p:cNvPicPr>
          <p:nvPr/>
        </p:nvPicPr>
        <p:blipFill>
          <a:blip r:embed="rId2"/>
          <a:stretch>
            <a:fillRect/>
          </a:stretch>
        </p:blipFill>
        <p:spPr>
          <a:xfrm>
            <a:off x="10058400" y="201611"/>
            <a:ext cx="1836463" cy="503518"/>
          </a:xfrm>
          <a:prstGeom prst="rect">
            <a:avLst/>
          </a:prstGeom>
        </p:spPr>
      </p:pic>
    </p:spTree>
    <p:extLst>
      <p:ext uri="{BB962C8B-B14F-4D97-AF65-F5344CB8AC3E}">
        <p14:creationId xmlns:p14="http://schemas.microsoft.com/office/powerpoint/2010/main" val="651365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FF9A12-7393-167B-058A-40E34DEEDB02}"/>
              </a:ext>
            </a:extLst>
          </p:cNvPr>
          <p:cNvSpPr>
            <a:spLocks noGrp="1"/>
          </p:cNvSpPr>
          <p:nvPr>
            <p:ph type="title"/>
          </p:nvPr>
        </p:nvSpPr>
        <p:spPr>
          <a:xfrm>
            <a:off x="838200" y="365125"/>
            <a:ext cx="7124700" cy="892175"/>
          </a:xfrm>
          <a:solidFill>
            <a:srgbClr val="49BF64"/>
          </a:solidFill>
        </p:spPr>
        <p:txBody>
          <a:bodyPr/>
          <a:lstStyle/>
          <a:p>
            <a:r>
              <a:rPr lang="fi-FI" dirty="0" err="1"/>
              <a:t>EVAn</a:t>
            </a:r>
            <a:r>
              <a:rPr lang="fi-FI" dirty="0"/>
              <a:t> vaikutustyypit</a:t>
            </a:r>
          </a:p>
        </p:txBody>
      </p:sp>
      <p:sp>
        <p:nvSpPr>
          <p:cNvPr id="3" name="Sisällön paikkamerkki 2">
            <a:extLst>
              <a:ext uri="{FF2B5EF4-FFF2-40B4-BE49-F238E27FC236}">
                <a16:creationId xmlns:a16="http://schemas.microsoft.com/office/drawing/2014/main" id="{F7B9518B-CF1D-C4AB-72BD-603C853C90BA}"/>
              </a:ext>
            </a:extLst>
          </p:cNvPr>
          <p:cNvSpPr>
            <a:spLocks noGrp="1"/>
          </p:cNvSpPr>
          <p:nvPr>
            <p:ph idx="1"/>
          </p:nvPr>
        </p:nvSpPr>
        <p:spPr>
          <a:xfrm>
            <a:off x="838200" y="2120900"/>
            <a:ext cx="10515600" cy="2178204"/>
          </a:xfrm>
        </p:spPr>
        <p:txBody>
          <a:bodyPr/>
          <a:lstStyle/>
          <a:p>
            <a:r>
              <a:rPr lang="fi-FI" dirty="0"/>
              <a:t>Kuntalaisvaikutukset (ihmisiin kohdistuvat vaikutukset)</a:t>
            </a:r>
          </a:p>
          <a:p>
            <a:r>
              <a:rPr lang="fi-FI" dirty="0"/>
              <a:t>Ympäristövaikutukset</a:t>
            </a:r>
          </a:p>
          <a:p>
            <a:r>
              <a:rPr lang="fi-FI" dirty="0"/>
              <a:t>Organisaatio- ja henkilöstövaikutukset</a:t>
            </a:r>
          </a:p>
          <a:p>
            <a:r>
              <a:rPr lang="fi-FI" dirty="0"/>
              <a:t>Taloudelliset vaikutukset</a:t>
            </a:r>
          </a:p>
        </p:txBody>
      </p:sp>
      <p:pic>
        <p:nvPicPr>
          <p:cNvPr id="4" name="Picture 5" descr="Logo&#10;&#10;Description automatically generated">
            <a:extLst>
              <a:ext uri="{FF2B5EF4-FFF2-40B4-BE49-F238E27FC236}">
                <a16:creationId xmlns:a16="http://schemas.microsoft.com/office/drawing/2014/main" id="{92B8BC2A-84CB-1F20-09DF-D9D7152E4589}"/>
              </a:ext>
            </a:extLst>
          </p:cNvPr>
          <p:cNvPicPr>
            <a:picLocks noChangeAspect="1"/>
          </p:cNvPicPr>
          <p:nvPr/>
        </p:nvPicPr>
        <p:blipFill>
          <a:blip r:embed="rId2"/>
          <a:stretch>
            <a:fillRect/>
          </a:stretch>
        </p:blipFill>
        <p:spPr>
          <a:xfrm>
            <a:off x="10058400" y="113366"/>
            <a:ext cx="1836463" cy="503518"/>
          </a:xfrm>
          <a:prstGeom prst="rect">
            <a:avLst/>
          </a:prstGeom>
        </p:spPr>
      </p:pic>
      <p:sp>
        <p:nvSpPr>
          <p:cNvPr id="7" name="Tekstiruutu 6">
            <a:extLst>
              <a:ext uri="{FF2B5EF4-FFF2-40B4-BE49-F238E27FC236}">
                <a16:creationId xmlns:a16="http://schemas.microsoft.com/office/drawing/2014/main" id="{39B2D916-31B1-A333-43BD-14285F26C8D9}"/>
              </a:ext>
            </a:extLst>
          </p:cNvPr>
          <p:cNvSpPr txBox="1"/>
          <p:nvPr/>
        </p:nvSpPr>
        <p:spPr>
          <a:xfrm>
            <a:off x="838200" y="4796200"/>
            <a:ext cx="7867650" cy="400110"/>
          </a:xfrm>
          <a:prstGeom prst="rect">
            <a:avLst/>
          </a:prstGeom>
          <a:noFill/>
          <a:ln w="57150">
            <a:solidFill>
              <a:srgbClr val="49BF64"/>
            </a:solidFill>
          </a:ln>
        </p:spPr>
        <p:txBody>
          <a:bodyPr wrap="square">
            <a:spAutoFit/>
          </a:bodyPr>
          <a:lstStyle/>
          <a:p>
            <a:r>
              <a:rPr lang="fi-FI" sz="2000" dirty="0" err="1">
                <a:solidFill>
                  <a:prstClr val="black"/>
                </a:solidFill>
                <a:latin typeface="Calibri Light" panose="020F0302020204030204"/>
                <a:ea typeface="+mj-ea"/>
                <a:cs typeface="+mj-cs"/>
              </a:rPr>
              <a:t>Seuraavaavilla</a:t>
            </a:r>
            <a:r>
              <a:rPr lang="fi-FI" sz="2000" dirty="0">
                <a:solidFill>
                  <a:prstClr val="black"/>
                </a:solidFill>
                <a:latin typeface="Calibri Light" panose="020F0302020204030204"/>
                <a:ea typeface="+mj-ea"/>
                <a:cs typeface="+mj-cs"/>
              </a:rPr>
              <a:t> dioilla m</a:t>
            </a:r>
            <a:r>
              <a:rPr kumimoji="0" lang="fi-FI" sz="2000" b="0" i="0" u="none" strike="noStrike" kern="1200" cap="none" spc="0" normalizeH="0" baseline="0" noProof="0" dirty="0">
                <a:ln>
                  <a:noFill/>
                </a:ln>
                <a:solidFill>
                  <a:prstClr val="black"/>
                </a:solidFill>
                <a:effectLst/>
                <a:uLnTx/>
                <a:uFillTx/>
                <a:latin typeface="Calibri Light" panose="020F0302020204030204"/>
                <a:ea typeface="+mj-ea"/>
                <a:cs typeface="+mj-cs"/>
              </a:rPr>
              <a:t>allit vaikutustyypeistä ja niiden tarkistuslistoista</a:t>
            </a:r>
            <a:endParaRPr lang="fi-FI" sz="2000" dirty="0"/>
          </a:p>
        </p:txBody>
      </p:sp>
      <p:sp>
        <p:nvSpPr>
          <p:cNvPr id="8" name="Tekstiruutu 7">
            <a:extLst>
              <a:ext uri="{FF2B5EF4-FFF2-40B4-BE49-F238E27FC236}">
                <a16:creationId xmlns:a16="http://schemas.microsoft.com/office/drawing/2014/main" id="{8413B0F3-3D77-EC92-1B0C-9968703070E3}"/>
              </a:ext>
            </a:extLst>
          </p:cNvPr>
          <p:cNvSpPr txBox="1"/>
          <p:nvPr/>
        </p:nvSpPr>
        <p:spPr>
          <a:xfrm>
            <a:off x="838200" y="5579070"/>
            <a:ext cx="7648575" cy="923330"/>
          </a:xfrm>
          <a:prstGeom prst="rect">
            <a:avLst/>
          </a:prstGeom>
          <a:noFill/>
        </p:spPr>
        <p:txBody>
          <a:bodyPr wrap="square" rtlCol="0">
            <a:spAutoFit/>
          </a:bodyPr>
          <a:lstStyle/>
          <a:p>
            <a:r>
              <a:rPr lang="fi-FI" b="1" dirty="0"/>
              <a:t>Vaikutusten ennakkoarviointi kunnallisessa päätöksenteossa; Kuntaliiton verkkojulkaisu: </a:t>
            </a:r>
            <a:r>
              <a:rPr lang="fi-FI" dirty="0"/>
              <a:t>https://www.kuntaliitto.fi/julkaisut/2011/1418-vaikutusten-ennakkoarviointi-kunnallisessa-paatoksenteossa</a:t>
            </a:r>
          </a:p>
        </p:txBody>
      </p:sp>
    </p:spTree>
    <p:extLst>
      <p:ext uri="{BB962C8B-B14F-4D97-AF65-F5344CB8AC3E}">
        <p14:creationId xmlns:p14="http://schemas.microsoft.com/office/powerpoint/2010/main" val="498002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865420-BCA0-5060-E79F-8278159389EE}"/>
              </a:ext>
            </a:extLst>
          </p:cNvPr>
          <p:cNvSpPr>
            <a:spLocks noGrp="1"/>
          </p:cNvSpPr>
          <p:nvPr>
            <p:ph type="title"/>
          </p:nvPr>
        </p:nvSpPr>
        <p:spPr>
          <a:xfrm>
            <a:off x="838200" y="365125"/>
            <a:ext cx="8127998" cy="930275"/>
          </a:xfrm>
          <a:solidFill>
            <a:srgbClr val="49BF64"/>
          </a:solidFill>
        </p:spPr>
        <p:txBody>
          <a:bodyPr/>
          <a:lstStyle/>
          <a:p>
            <a:r>
              <a:rPr lang="fi-FI" dirty="0"/>
              <a:t>Kuntalaisvaikutukset</a:t>
            </a:r>
          </a:p>
        </p:txBody>
      </p:sp>
      <p:pic>
        <p:nvPicPr>
          <p:cNvPr id="3" name="Picture 5" descr="Logo&#10;&#10;Description automatically generated">
            <a:extLst>
              <a:ext uri="{FF2B5EF4-FFF2-40B4-BE49-F238E27FC236}">
                <a16:creationId xmlns:a16="http://schemas.microsoft.com/office/drawing/2014/main" id="{79E57912-AAC2-C79F-B64E-D5F384D3D38A}"/>
              </a:ext>
            </a:extLst>
          </p:cNvPr>
          <p:cNvPicPr>
            <a:picLocks noChangeAspect="1"/>
          </p:cNvPicPr>
          <p:nvPr/>
        </p:nvPicPr>
        <p:blipFill>
          <a:blip r:embed="rId2"/>
          <a:stretch>
            <a:fillRect/>
          </a:stretch>
        </p:blipFill>
        <p:spPr>
          <a:xfrm>
            <a:off x="10058400" y="201611"/>
            <a:ext cx="1836463" cy="503518"/>
          </a:xfrm>
          <a:prstGeom prst="rect">
            <a:avLst/>
          </a:prstGeom>
        </p:spPr>
      </p:pic>
      <p:graphicFrame>
        <p:nvGraphicFramePr>
          <p:cNvPr id="4" name="Taulukko 5">
            <a:extLst>
              <a:ext uri="{FF2B5EF4-FFF2-40B4-BE49-F238E27FC236}">
                <a16:creationId xmlns:a16="http://schemas.microsoft.com/office/drawing/2014/main" id="{DC6A6246-48A9-37EE-50BD-B5AE6ED057D2}"/>
              </a:ext>
            </a:extLst>
          </p:cNvPr>
          <p:cNvGraphicFramePr>
            <a:graphicFrameLocks noGrp="1"/>
          </p:cNvGraphicFramePr>
          <p:nvPr>
            <p:extLst>
              <p:ext uri="{D42A27DB-BD31-4B8C-83A1-F6EECF244321}">
                <p14:modId xmlns:p14="http://schemas.microsoft.com/office/powerpoint/2010/main" val="4211193401"/>
              </p:ext>
            </p:extLst>
          </p:nvPr>
        </p:nvGraphicFramePr>
        <p:xfrm>
          <a:off x="838200" y="1614381"/>
          <a:ext cx="8127999" cy="51206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82309304"/>
                    </a:ext>
                  </a:extLst>
                </a:gridCol>
                <a:gridCol w="2709333">
                  <a:extLst>
                    <a:ext uri="{9D8B030D-6E8A-4147-A177-3AD203B41FA5}">
                      <a16:colId xmlns:a16="http://schemas.microsoft.com/office/drawing/2014/main" val="32353170"/>
                    </a:ext>
                  </a:extLst>
                </a:gridCol>
                <a:gridCol w="2709333">
                  <a:extLst>
                    <a:ext uri="{9D8B030D-6E8A-4147-A177-3AD203B41FA5}">
                      <a16:colId xmlns:a16="http://schemas.microsoft.com/office/drawing/2014/main" val="2139848730"/>
                    </a:ext>
                  </a:extLst>
                </a:gridCol>
              </a:tblGrid>
              <a:tr h="0">
                <a:tc>
                  <a:txBody>
                    <a:bodyPr/>
                    <a:lstStyle/>
                    <a:p>
                      <a:r>
                        <a:rPr lang="fi-FI" dirty="0"/>
                        <a:t>Vaikutustyyppi</a:t>
                      </a:r>
                    </a:p>
                  </a:txBody>
                  <a:tcPr>
                    <a:solidFill>
                      <a:srgbClr val="68AD80"/>
                    </a:solidFill>
                  </a:tcPr>
                </a:tc>
                <a:tc>
                  <a:txBody>
                    <a:bodyPr/>
                    <a:lstStyle/>
                    <a:p>
                      <a:r>
                        <a:rPr lang="fi-FI" dirty="0"/>
                        <a:t>Sisältö</a:t>
                      </a:r>
                    </a:p>
                  </a:txBody>
                  <a:tcPr>
                    <a:solidFill>
                      <a:srgbClr val="68AD80"/>
                    </a:solidFill>
                  </a:tcPr>
                </a:tc>
                <a:tc>
                  <a:txBody>
                    <a:bodyPr/>
                    <a:lstStyle/>
                    <a:p>
                      <a:r>
                        <a:rPr lang="fi-FI" dirty="0"/>
                        <a:t>Keskeiset normit ja ohjeet kunnallishallinnossa</a:t>
                      </a:r>
                    </a:p>
                  </a:txBody>
                  <a:tcPr>
                    <a:solidFill>
                      <a:srgbClr val="68AD80"/>
                    </a:solidFill>
                  </a:tcPr>
                </a:tc>
                <a:extLst>
                  <a:ext uri="{0D108BD9-81ED-4DB2-BD59-A6C34878D82A}">
                    <a16:rowId xmlns:a16="http://schemas.microsoft.com/office/drawing/2014/main" val="2775807987"/>
                  </a:ext>
                </a:extLst>
              </a:tr>
              <a:tr h="370840">
                <a:tc>
                  <a:txBody>
                    <a:bodyPr/>
                    <a:lstStyle/>
                    <a:p>
                      <a:r>
                        <a:rPr lang="fi-FI" dirty="0"/>
                        <a:t>Kuntalaisvaikutukset (ihmisiin kohdistuvat vaikutukset *)</a:t>
                      </a:r>
                    </a:p>
                  </a:txBody>
                  <a:tcPr>
                    <a:solidFill>
                      <a:srgbClr val="8CC4A2"/>
                    </a:solidFill>
                  </a:tcPr>
                </a:tc>
                <a:tc>
                  <a:txBody>
                    <a:bodyPr/>
                    <a:lstStyle/>
                    <a:p>
                      <a:r>
                        <a:rPr lang="fi-FI" dirty="0"/>
                        <a:t>Terveys ja hyvinvointi, yhdenvertaisuus, sukupuolten ja kieliryhmien välinen tasa-arvo sekä osallisuus, työllisyys ja elinkeinoelämä, tietoyhteiskuntataidot, turvallisuus mukaan lukien tietoturva, palvelujen  sosiaaliturvan taso, kattavuus ja saatavuus myös kunnan eri alueilla.</a:t>
                      </a:r>
                    </a:p>
                  </a:txBody>
                  <a:tcPr>
                    <a:solidFill>
                      <a:srgbClr val="8CC4A2"/>
                    </a:solidFill>
                  </a:tcPr>
                </a:tc>
                <a:tc>
                  <a:txBody>
                    <a:bodyPr/>
                    <a:lstStyle/>
                    <a:p>
                      <a:r>
                        <a:rPr lang="fi-FI" dirty="0"/>
                        <a:t>Kuntalaissa todetaan, että kunta pyrkii edistämään asukkaidensa hyvinvointia ja kestävää kehitystä alueellaan. Kuntalaisvaikutusten aluetta säätelevät useat erillislait liittyen terveyteen, tasa-arvoon, työelämään, turvallisuuteen ja hyvinvointiin. Esimerkiksi terveydenhuoltolaki 11 §. Kielilaki 6 ja 23 §. Kunnat ja kielilainsäädäntö, Kuntaliitto 2004.</a:t>
                      </a:r>
                    </a:p>
                  </a:txBody>
                  <a:tcPr>
                    <a:solidFill>
                      <a:srgbClr val="8CC4A2"/>
                    </a:solidFill>
                  </a:tcPr>
                </a:tc>
                <a:extLst>
                  <a:ext uri="{0D108BD9-81ED-4DB2-BD59-A6C34878D82A}">
                    <a16:rowId xmlns:a16="http://schemas.microsoft.com/office/drawing/2014/main" val="2917191239"/>
                  </a:ext>
                </a:extLst>
              </a:tr>
            </a:tbl>
          </a:graphicData>
        </a:graphic>
      </p:graphicFrame>
      <p:sp>
        <p:nvSpPr>
          <p:cNvPr id="8" name="Tekstiruutu 7">
            <a:extLst>
              <a:ext uri="{FF2B5EF4-FFF2-40B4-BE49-F238E27FC236}">
                <a16:creationId xmlns:a16="http://schemas.microsoft.com/office/drawing/2014/main" id="{C5438DDD-56FB-3EB8-14A5-A8773552F8CA}"/>
              </a:ext>
            </a:extLst>
          </p:cNvPr>
          <p:cNvSpPr txBox="1"/>
          <p:nvPr/>
        </p:nvSpPr>
        <p:spPr>
          <a:xfrm>
            <a:off x="9486900" y="2476500"/>
            <a:ext cx="1971675" cy="2862322"/>
          </a:xfrm>
          <a:prstGeom prst="rect">
            <a:avLst/>
          </a:prstGeom>
          <a:noFill/>
        </p:spPr>
        <p:txBody>
          <a:bodyPr wrap="square" rtlCol="0">
            <a:spAutoFit/>
          </a:bodyPr>
          <a:lstStyle/>
          <a:p>
            <a:r>
              <a:rPr lang="fi-FI" dirty="0"/>
              <a:t>*Vaikutuksia:</a:t>
            </a:r>
          </a:p>
          <a:p>
            <a:pPr marL="0" algn="l" rtl="0" eaLnBrk="1" fontAlgn="t" latinLnBrk="0" hangingPunct="1">
              <a:spcBef>
                <a:spcPts val="0"/>
              </a:spcBef>
              <a:spcAft>
                <a:spcPts val="0"/>
              </a:spcAft>
            </a:pPr>
            <a:r>
              <a:rPr lang="fi-FI" dirty="0">
                <a:solidFill>
                  <a:srgbClr val="000000"/>
                </a:solidFill>
                <a:latin typeface="Calibri" panose="020F0502020204030204" pitchFamily="34" charset="0"/>
              </a:rPr>
              <a:t>v</a:t>
            </a:r>
            <a:r>
              <a:rPr lang="fi-FI" sz="1800" b="0" i="0" u="none" strike="noStrike" kern="1200" dirty="0">
                <a:solidFill>
                  <a:srgbClr val="000000"/>
                </a:solidFill>
                <a:effectLst/>
                <a:latin typeface="Calibri" panose="020F0502020204030204" pitchFamily="34" charset="0"/>
              </a:rPr>
              <a:t>äestön rakenteeseen,</a:t>
            </a:r>
            <a:endParaRPr lang="fi-FI"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fi-FI" sz="1800" b="0" i="0" u="none" strike="noStrike" kern="1200" dirty="0">
                <a:solidFill>
                  <a:srgbClr val="000000"/>
                </a:solidFill>
                <a:effectLst/>
                <a:latin typeface="Calibri" panose="020F0502020204030204" pitchFamily="34" charset="0"/>
              </a:rPr>
              <a:t>elinympäristöön,</a:t>
            </a:r>
            <a:endParaRPr lang="fi-FI"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fi-FI" sz="1800" b="0" i="0" u="none" strike="noStrike" kern="1200" dirty="0">
                <a:solidFill>
                  <a:srgbClr val="000000"/>
                </a:solidFill>
                <a:effectLst/>
                <a:latin typeface="Calibri" panose="020F0502020204030204" pitchFamily="34" charset="0"/>
              </a:rPr>
              <a:t>elinoloihin,</a:t>
            </a:r>
            <a:endParaRPr lang="fi-FI"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fi-FI" sz="1800" b="0" i="0" u="none" strike="noStrike" kern="1200" dirty="0">
                <a:solidFill>
                  <a:srgbClr val="000000"/>
                </a:solidFill>
                <a:effectLst/>
                <a:latin typeface="Calibri" panose="020F0502020204030204" pitchFamily="34" charset="0"/>
              </a:rPr>
              <a:t>elämänhallintaan,</a:t>
            </a:r>
            <a:endParaRPr lang="fi-FI"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fi-FI" dirty="0">
                <a:solidFill>
                  <a:srgbClr val="000000"/>
                </a:solidFill>
                <a:latin typeface="Calibri" panose="020F0502020204030204" pitchFamily="34" charset="0"/>
              </a:rPr>
              <a:t>h</a:t>
            </a:r>
            <a:r>
              <a:rPr lang="fi-FI" sz="1800" b="0" i="0" u="none" strike="noStrike" kern="1200" dirty="0">
                <a:solidFill>
                  <a:srgbClr val="000000"/>
                </a:solidFill>
                <a:effectLst/>
                <a:latin typeface="Calibri" panose="020F0502020204030204" pitchFamily="34" charset="0"/>
              </a:rPr>
              <a:t>yvinvointiin ja terveyteen,</a:t>
            </a:r>
            <a:endParaRPr lang="fi-FI"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fi-FI" sz="1800" b="0" i="0" u="none" strike="noStrike" kern="1200" dirty="0" err="1">
                <a:solidFill>
                  <a:srgbClr val="000000"/>
                </a:solidFill>
                <a:effectLst/>
                <a:latin typeface="Calibri" panose="020F0502020204030204" pitchFamily="34" charset="0"/>
              </a:rPr>
              <a:t>hyvinvointipal-veluihin</a:t>
            </a:r>
            <a:endParaRPr lang="fi-FI" sz="1800" b="0" i="0" u="none" strike="noStrike" dirty="0">
              <a:effectLst/>
              <a:latin typeface="Arial" panose="020B0604020202020204" pitchFamily="34" charset="0"/>
            </a:endParaRPr>
          </a:p>
        </p:txBody>
      </p:sp>
    </p:spTree>
    <p:extLst>
      <p:ext uri="{BB962C8B-B14F-4D97-AF65-F5344CB8AC3E}">
        <p14:creationId xmlns:p14="http://schemas.microsoft.com/office/powerpoint/2010/main" val="2285453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05189A-771E-038A-57EA-7D41057B3E03}"/>
              </a:ext>
            </a:extLst>
          </p:cNvPr>
          <p:cNvSpPr>
            <a:spLocks noGrp="1"/>
          </p:cNvSpPr>
          <p:nvPr>
            <p:ph type="title"/>
          </p:nvPr>
        </p:nvSpPr>
        <p:spPr>
          <a:xfrm>
            <a:off x="838200" y="365126"/>
            <a:ext cx="7985125" cy="977900"/>
          </a:xfrm>
          <a:solidFill>
            <a:srgbClr val="49BF64"/>
          </a:solidFill>
        </p:spPr>
        <p:txBody>
          <a:bodyPr>
            <a:normAutofit/>
          </a:bodyPr>
          <a:lstStyle/>
          <a:p>
            <a:r>
              <a:rPr lang="fi-FI" sz="4000" dirty="0"/>
              <a:t>Tarkistuslista kuntalaisvaikutuksiin</a:t>
            </a:r>
          </a:p>
        </p:txBody>
      </p:sp>
      <p:pic>
        <p:nvPicPr>
          <p:cNvPr id="3" name="Picture 5" descr="Logo&#10;&#10;Description automatically generated">
            <a:extLst>
              <a:ext uri="{FF2B5EF4-FFF2-40B4-BE49-F238E27FC236}">
                <a16:creationId xmlns:a16="http://schemas.microsoft.com/office/drawing/2014/main" id="{1E9252F4-5CAD-D12A-76CC-100F0B7CFC4E}"/>
              </a:ext>
            </a:extLst>
          </p:cNvPr>
          <p:cNvPicPr>
            <a:picLocks noChangeAspect="1"/>
          </p:cNvPicPr>
          <p:nvPr/>
        </p:nvPicPr>
        <p:blipFill>
          <a:blip r:embed="rId2"/>
          <a:stretch>
            <a:fillRect/>
          </a:stretch>
        </p:blipFill>
        <p:spPr>
          <a:xfrm>
            <a:off x="10058400" y="201611"/>
            <a:ext cx="1836463" cy="503518"/>
          </a:xfrm>
          <a:prstGeom prst="rect">
            <a:avLst/>
          </a:prstGeom>
        </p:spPr>
      </p:pic>
      <p:graphicFrame>
        <p:nvGraphicFramePr>
          <p:cNvPr id="6" name="Taulukko 6">
            <a:extLst>
              <a:ext uri="{FF2B5EF4-FFF2-40B4-BE49-F238E27FC236}">
                <a16:creationId xmlns:a16="http://schemas.microsoft.com/office/drawing/2014/main" id="{26AFA4B2-0348-E6A7-A824-3E07A5F68A0D}"/>
              </a:ext>
            </a:extLst>
          </p:cNvPr>
          <p:cNvGraphicFramePr>
            <a:graphicFrameLocks noGrp="1"/>
          </p:cNvGraphicFramePr>
          <p:nvPr>
            <p:extLst>
              <p:ext uri="{D42A27DB-BD31-4B8C-83A1-F6EECF244321}">
                <p14:modId xmlns:p14="http://schemas.microsoft.com/office/powerpoint/2010/main" val="4012553997"/>
              </p:ext>
            </p:extLst>
          </p:nvPr>
        </p:nvGraphicFramePr>
        <p:xfrm>
          <a:off x="838200" y="1976966"/>
          <a:ext cx="7985125" cy="4318000"/>
        </p:xfrm>
        <a:graphic>
          <a:graphicData uri="http://schemas.openxmlformats.org/drawingml/2006/table">
            <a:tbl>
              <a:tblPr firstRow="1" bandRow="1">
                <a:tableStyleId>{5C22544A-7EE6-4342-B048-85BDC9FD1C3A}</a:tableStyleId>
              </a:tblPr>
              <a:tblGrid>
                <a:gridCol w="3171825">
                  <a:extLst>
                    <a:ext uri="{9D8B030D-6E8A-4147-A177-3AD203B41FA5}">
                      <a16:colId xmlns:a16="http://schemas.microsoft.com/office/drawing/2014/main" val="584178109"/>
                    </a:ext>
                  </a:extLst>
                </a:gridCol>
                <a:gridCol w="1685925">
                  <a:extLst>
                    <a:ext uri="{9D8B030D-6E8A-4147-A177-3AD203B41FA5}">
                      <a16:colId xmlns:a16="http://schemas.microsoft.com/office/drawing/2014/main" val="3492272327"/>
                    </a:ext>
                  </a:extLst>
                </a:gridCol>
                <a:gridCol w="1638300">
                  <a:extLst>
                    <a:ext uri="{9D8B030D-6E8A-4147-A177-3AD203B41FA5}">
                      <a16:colId xmlns:a16="http://schemas.microsoft.com/office/drawing/2014/main" val="2411437142"/>
                    </a:ext>
                  </a:extLst>
                </a:gridCol>
                <a:gridCol w="1489075">
                  <a:extLst>
                    <a:ext uri="{9D8B030D-6E8A-4147-A177-3AD203B41FA5}">
                      <a16:colId xmlns:a16="http://schemas.microsoft.com/office/drawing/2014/main" val="2068987391"/>
                    </a:ext>
                  </a:extLst>
                </a:gridCol>
              </a:tblGrid>
              <a:tr h="370840">
                <a:tc>
                  <a:txBody>
                    <a:bodyPr/>
                    <a:lstStyle/>
                    <a:p>
                      <a:r>
                        <a:rPr lang="fi-FI" dirty="0"/>
                        <a:t>Muutoksen kohde</a:t>
                      </a:r>
                    </a:p>
                  </a:txBody>
                  <a:tcPr>
                    <a:solidFill>
                      <a:schemeClr val="bg1">
                        <a:lumMod val="50000"/>
                      </a:schemeClr>
                    </a:solidFill>
                  </a:tcPr>
                </a:tc>
                <a:tc>
                  <a:txBody>
                    <a:bodyPr/>
                    <a:lstStyle/>
                    <a:p>
                      <a:r>
                        <a:rPr lang="fi-FI" dirty="0"/>
                        <a:t>On vaikutuksia</a:t>
                      </a:r>
                    </a:p>
                  </a:txBody>
                  <a:tcPr>
                    <a:solidFill>
                      <a:schemeClr val="bg1">
                        <a:lumMod val="50000"/>
                      </a:schemeClr>
                    </a:solidFill>
                  </a:tcPr>
                </a:tc>
                <a:tc>
                  <a:txBody>
                    <a:bodyPr/>
                    <a:lstStyle/>
                    <a:p>
                      <a:r>
                        <a:rPr lang="fi-FI" dirty="0"/>
                        <a:t>Ei ole vaikutuksia</a:t>
                      </a:r>
                    </a:p>
                  </a:txBody>
                  <a:tcPr>
                    <a:solidFill>
                      <a:schemeClr val="bg1">
                        <a:lumMod val="50000"/>
                      </a:schemeClr>
                    </a:solidFill>
                  </a:tcPr>
                </a:tc>
                <a:tc>
                  <a:txBody>
                    <a:bodyPr/>
                    <a:lstStyle/>
                    <a:p>
                      <a:r>
                        <a:rPr lang="fi-FI" dirty="0"/>
                        <a:t>Selvitettävä</a:t>
                      </a:r>
                    </a:p>
                  </a:txBody>
                  <a:tcPr>
                    <a:solidFill>
                      <a:schemeClr val="bg1">
                        <a:lumMod val="50000"/>
                      </a:schemeClr>
                    </a:solidFill>
                  </a:tcPr>
                </a:tc>
                <a:extLst>
                  <a:ext uri="{0D108BD9-81ED-4DB2-BD59-A6C34878D82A}">
                    <a16:rowId xmlns:a16="http://schemas.microsoft.com/office/drawing/2014/main" val="2741402869"/>
                  </a:ext>
                </a:extLst>
              </a:tr>
              <a:tr h="370840">
                <a:tc>
                  <a:txBody>
                    <a:bodyPr/>
                    <a:lstStyle/>
                    <a:p>
                      <a:r>
                        <a:rPr lang="fi-FI" dirty="0"/>
                        <a:t>Terveys ja hyvinvointi</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2662158154"/>
                  </a:ext>
                </a:extLst>
              </a:tr>
              <a:tr h="370840">
                <a:tc>
                  <a:txBody>
                    <a:bodyPr/>
                    <a:lstStyle/>
                    <a:p>
                      <a:r>
                        <a:rPr lang="fi-FI" dirty="0"/>
                        <a:t>Yhdenvertaisuus ja osallisuus</a:t>
                      </a:r>
                    </a:p>
                  </a:txBody>
                  <a:tcPr/>
                </a:tc>
                <a:tc>
                  <a:txBody>
                    <a:bodyPr/>
                    <a:lstStyle/>
                    <a:p>
                      <a:endParaRPr lang="fi-FI" dirty="0"/>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val="1954052720"/>
                  </a:ext>
                </a:extLst>
              </a:tr>
              <a:tr h="370840">
                <a:tc>
                  <a:txBody>
                    <a:bodyPr/>
                    <a:lstStyle/>
                    <a:p>
                      <a:r>
                        <a:rPr lang="fi-FI" dirty="0"/>
                        <a:t>Työllisyys ja työelämä</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2630288289"/>
                  </a:ext>
                </a:extLst>
              </a:tr>
              <a:tr h="370840">
                <a:tc>
                  <a:txBody>
                    <a:bodyPr/>
                    <a:lstStyle/>
                    <a:p>
                      <a:r>
                        <a:rPr lang="fi-FI" dirty="0"/>
                        <a:t>Tietoyhteiskuntataidot</a:t>
                      </a:r>
                    </a:p>
                  </a:txBody>
                  <a:tcPr/>
                </a:tc>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3684374797"/>
                  </a:ext>
                </a:extLst>
              </a:tr>
              <a:tr h="370840">
                <a:tc>
                  <a:txBody>
                    <a:bodyPr/>
                    <a:lstStyle/>
                    <a:p>
                      <a:r>
                        <a:rPr lang="fi-FI" dirty="0"/>
                        <a:t>Turvallisuus mukaan lukien tietoturva</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3220821855"/>
                  </a:ext>
                </a:extLst>
              </a:tr>
              <a:tr h="370840">
                <a:tc>
                  <a:txBody>
                    <a:bodyPr/>
                    <a:lstStyle/>
                    <a:p>
                      <a:r>
                        <a:rPr lang="fi-FI" dirty="0"/>
                        <a:t>Palvelujen ja sosiaalietuuden taso, kattavuus ja saatavuus myös kunnan eri alueilla ja </a:t>
                      </a:r>
                      <a:r>
                        <a:rPr lang="fi-FI" dirty="0" err="1"/>
                        <a:t>kielilä</a:t>
                      </a:r>
                      <a:endParaRPr lang="fi-FI" dirty="0"/>
                    </a:p>
                  </a:txBody>
                  <a:tcPr/>
                </a:tc>
                <a:tc>
                  <a:txBody>
                    <a:bodyPr/>
                    <a:lstStyle/>
                    <a:p>
                      <a:endParaRPr lang="fi-FI" dirty="0"/>
                    </a:p>
                  </a:txBody>
                  <a:tcPr>
                    <a:solidFill>
                      <a:srgbClr val="E9EBF5"/>
                    </a:solidFill>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4119466505"/>
                  </a:ext>
                </a:extLst>
              </a:tr>
              <a:tr h="271569">
                <a:tc>
                  <a:txBody>
                    <a:bodyPr/>
                    <a:lstStyle/>
                    <a:p>
                      <a:r>
                        <a:rPr lang="fi-FI" dirty="0"/>
                        <a:t>Jokin muu, mikä</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412266522"/>
                  </a:ext>
                </a:extLst>
              </a:tr>
            </a:tbl>
          </a:graphicData>
        </a:graphic>
      </p:graphicFrame>
    </p:spTree>
    <p:extLst>
      <p:ext uri="{BB962C8B-B14F-4D97-AF65-F5344CB8AC3E}">
        <p14:creationId xmlns:p14="http://schemas.microsoft.com/office/powerpoint/2010/main" val="887779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682CDC-A40E-5C18-3138-E5A662E173FB}"/>
              </a:ext>
            </a:extLst>
          </p:cNvPr>
          <p:cNvSpPr>
            <a:spLocks noGrp="1"/>
          </p:cNvSpPr>
          <p:nvPr>
            <p:ph type="title"/>
          </p:nvPr>
        </p:nvSpPr>
        <p:spPr>
          <a:xfrm>
            <a:off x="838199" y="365125"/>
            <a:ext cx="8127999" cy="846555"/>
          </a:xfrm>
          <a:solidFill>
            <a:srgbClr val="49BF64"/>
          </a:solidFill>
        </p:spPr>
        <p:txBody>
          <a:bodyPr>
            <a:normAutofit/>
          </a:bodyPr>
          <a:lstStyle/>
          <a:p>
            <a:r>
              <a:rPr lang="fi-FI" sz="4000" dirty="0"/>
              <a:t>Ympäristövaikutukset</a:t>
            </a:r>
          </a:p>
        </p:txBody>
      </p:sp>
      <p:pic>
        <p:nvPicPr>
          <p:cNvPr id="3" name="Picture 5" descr="Logo&#10;&#10;Description automatically generated">
            <a:extLst>
              <a:ext uri="{FF2B5EF4-FFF2-40B4-BE49-F238E27FC236}">
                <a16:creationId xmlns:a16="http://schemas.microsoft.com/office/drawing/2014/main" id="{05185D36-106C-7B64-F41F-9A52D5E819A9}"/>
              </a:ext>
            </a:extLst>
          </p:cNvPr>
          <p:cNvPicPr>
            <a:picLocks noChangeAspect="1"/>
          </p:cNvPicPr>
          <p:nvPr/>
        </p:nvPicPr>
        <p:blipFill>
          <a:blip r:embed="rId2"/>
          <a:stretch>
            <a:fillRect/>
          </a:stretch>
        </p:blipFill>
        <p:spPr>
          <a:xfrm>
            <a:off x="10058400" y="201611"/>
            <a:ext cx="1836463" cy="503518"/>
          </a:xfrm>
          <a:prstGeom prst="rect">
            <a:avLst/>
          </a:prstGeom>
        </p:spPr>
      </p:pic>
      <p:graphicFrame>
        <p:nvGraphicFramePr>
          <p:cNvPr id="4" name="Taulukko 3">
            <a:extLst>
              <a:ext uri="{FF2B5EF4-FFF2-40B4-BE49-F238E27FC236}">
                <a16:creationId xmlns:a16="http://schemas.microsoft.com/office/drawing/2014/main" id="{519A0E3F-DA6E-4272-D4A9-85CD0894EF8F}"/>
              </a:ext>
            </a:extLst>
          </p:cNvPr>
          <p:cNvGraphicFramePr>
            <a:graphicFrameLocks noGrp="1"/>
          </p:cNvGraphicFramePr>
          <p:nvPr>
            <p:extLst>
              <p:ext uri="{D42A27DB-BD31-4B8C-83A1-F6EECF244321}">
                <p14:modId xmlns:p14="http://schemas.microsoft.com/office/powerpoint/2010/main" val="1937306152"/>
              </p:ext>
            </p:extLst>
          </p:nvPr>
        </p:nvGraphicFramePr>
        <p:xfrm>
          <a:off x="838200" y="1587500"/>
          <a:ext cx="8127999" cy="4297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848215590"/>
                    </a:ext>
                  </a:extLst>
                </a:gridCol>
                <a:gridCol w="2709333">
                  <a:extLst>
                    <a:ext uri="{9D8B030D-6E8A-4147-A177-3AD203B41FA5}">
                      <a16:colId xmlns:a16="http://schemas.microsoft.com/office/drawing/2014/main" val="2732647364"/>
                    </a:ext>
                  </a:extLst>
                </a:gridCol>
                <a:gridCol w="2709333">
                  <a:extLst>
                    <a:ext uri="{9D8B030D-6E8A-4147-A177-3AD203B41FA5}">
                      <a16:colId xmlns:a16="http://schemas.microsoft.com/office/drawing/2014/main" val="2352100913"/>
                    </a:ext>
                  </a:extLst>
                </a:gridCol>
              </a:tblGrid>
              <a:tr h="0">
                <a:tc>
                  <a:txBody>
                    <a:bodyPr/>
                    <a:lstStyle/>
                    <a:p>
                      <a:r>
                        <a:rPr lang="fi-FI" dirty="0"/>
                        <a:t>Vaikutustyyppi</a:t>
                      </a:r>
                    </a:p>
                  </a:txBody>
                  <a:tcPr>
                    <a:solidFill>
                      <a:srgbClr val="68AD80"/>
                    </a:solidFill>
                  </a:tcPr>
                </a:tc>
                <a:tc>
                  <a:txBody>
                    <a:bodyPr/>
                    <a:lstStyle/>
                    <a:p>
                      <a:r>
                        <a:rPr lang="fi-FI" dirty="0"/>
                        <a:t>Sisältö</a:t>
                      </a:r>
                    </a:p>
                  </a:txBody>
                  <a:tcPr>
                    <a:solidFill>
                      <a:srgbClr val="68AD80"/>
                    </a:solidFill>
                  </a:tcPr>
                </a:tc>
                <a:tc>
                  <a:txBody>
                    <a:bodyPr/>
                    <a:lstStyle/>
                    <a:p>
                      <a:r>
                        <a:rPr lang="fi-FI" dirty="0"/>
                        <a:t>Keskeiset normit ja ohjeet kunnallishallinnossa</a:t>
                      </a:r>
                    </a:p>
                  </a:txBody>
                  <a:tcPr>
                    <a:solidFill>
                      <a:srgbClr val="68AD80"/>
                    </a:solidFill>
                  </a:tcPr>
                </a:tc>
                <a:extLst>
                  <a:ext uri="{0D108BD9-81ED-4DB2-BD59-A6C34878D82A}">
                    <a16:rowId xmlns:a16="http://schemas.microsoft.com/office/drawing/2014/main" val="2540325085"/>
                  </a:ext>
                </a:extLst>
              </a:tr>
              <a:tr h="406400">
                <a:tc>
                  <a:txBody>
                    <a:bodyPr/>
                    <a:lstStyle/>
                    <a:p>
                      <a:r>
                        <a:rPr lang="fi-FI" dirty="0"/>
                        <a:t>Ympäristövaikutukset</a:t>
                      </a:r>
                    </a:p>
                  </a:txBody>
                  <a:tcPr>
                    <a:solidFill>
                      <a:srgbClr val="8CC4A2"/>
                    </a:solidFill>
                  </a:tcPr>
                </a:tc>
                <a:tc>
                  <a:txBody>
                    <a:bodyPr/>
                    <a:lstStyle/>
                    <a:p>
                      <a:r>
                        <a:rPr lang="fi-FI" dirty="0"/>
                        <a:t>Ihmisten elinolot, terveys ja viihtyvyys, maaperä, luonnon monimuotoisuus, ilmasto, maisema, kaupunkikuva, kulttuuriperintö, rakennettu ympäristö ja yhdyskuntarakenne.</a:t>
                      </a:r>
                    </a:p>
                  </a:txBody>
                  <a:tcPr>
                    <a:solidFill>
                      <a:srgbClr val="8CC4A2"/>
                    </a:solidFill>
                  </a:tcPr>
                </a:tc>
                <a:tc>
                  <a:txBody>
                    <a:bodyPr/>
                    <a:lstStyle/>
                    <a:p>
                      <a:r>
                        <a:rPr lang="fi-FI" dirty="0"/>
                        <a:t>Maankäyttö- ja rakennuslaki (MRL), laki viranomaisten suunnitelmien ja ohjelmien ympäristövaikutusten arvioinnista (SOVAL) ja laki ympäristövaikutusten arviointimenettelystä (YVAL). Lisäksi luonnonsuojelulaissa (LSL) säädetään Natura-alueilla tarvittavasta arvioinnista.</a:t>
                      </a:r>
                    </a:p>
                  </a:txBody>
                  <a:tcPr>
                    <a:solidFill>
                      <a:srgbClr val="8CC4A2"/>
                    </a:solidFill>
                  </a:tcPr>
                </a:tc>
                <a:extLst>
                  <a:ext uri="{0D108BD9-81ED-4DB2-BD59-A6C34878D82A}">
                    <a16:rowId xmlns:a16="http://schemas.microsoft.com/office/drawing/2014/main" val="814120127"/>
                  </a:ext>
                </a:extLst>
              </a:tr>
            </a:tbl>
          </a:graphicData>
        </a:graphic>
      </p:graphicFrame>
    </p:spTree>
    <p:extLst>
      <p:ext uri="{BB962C8B-B14F-4D97-AF65-F5344CB8AC3E}">
        <p14:creationId xmlns:p14="http://schemas.microsoft.com/office/powerpoint/2010/main" val="2150327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7203DC70-9CF0-BDA4-3A9B-F55358B78E7E}"/>
              </a:ext>
            </a:extLst>
          </p:cNvPr>
          <p:cNvSpPr txBox="1"/>
          <p:nvPr/>
        </p:nvSpPr>
        <p:spPr>
          <a:xfrm>
            <a:off x="815635" y="488526"/>
            <a:ext cx="8007690" cy="707886"/>
          </a:xfrm>
          <a:prstGeom prst="rect">
            <a:avLst/>
          </a:prstGeom>
          <a:solidFill>
            <a:srgbClr val="49BF64"/>
          </a:solidFill>
        </p:spPr>
        <p:txBody>
          <a:bodyPr wrap="square">
            <a:spAutoFit/>
          </a:bodyPr>
          <a:lstStyle/>
          <a:p>
            <a:r>
              <a:rPr kumimoji="0" lang="fi-FI" sz="4000" b="0" i="0" u="none" strike="noStrike" kern="1200" cap="none" spc="0" normalizeH="0" baseline="0" noProof="0" dirty="0">
                <a:ln>
                  <a:noFill/>
                </a:ln>
                <a:solidFill>
                  <a:prstClr val="black"/>
                </a:solidFill>
                <a:effectLst/>
                <a:uLnTx/>
                <a:uFillTx/>
                <a:latin typeface="Calibri Light" panose="020F0302020204030204"/>
                <a:ea typeface="+mj-ea"/>
                <a:cs typeface="+mj-cs"/>
              </a:rPr>
              <a:t>Tarkistuslista ympäristövaikutuksiin</a:t>
            </a:r>
            <a:endParaRPr lang="fi-FI" sz="4000" dirty="0"/>
          </a:p>
        </p:txBody>
      </p:sp>
      <p:pic>
        <p:nvPicPr>
          <p:cNvPr id="2" name="Picture 5" descr="Logo&#10;&#10;Description automatically generated">
            <a:extLst>
              <a:ext uri="{FF2B5EF4-FFF2-40B4-BE49-F238E27FC236}">
                <a16:creationId xmlns:a16="http://schemas.microsoft.com/office/drawing/2014/main" id="{F6D59371-CD4F-5C73-1A2A-438923A74D2E}"/>
              </a:ext>
            </a:extLst>
          </p:cNvPr>
          <p:cNvPicPr>
            <a:picLocks noChangeAspect="1"/>
          </p:cNvPicPr>
          <p:nvPr/>
        </p:nvPicPr>
        <p:blipFill>
          <a:blip r:embed="rId2"/>
          <a:stretch>
            <a:fillRect/>
          </a:stretch>
        </p:blipFill>
        <p:spPr>
          <a:xfrm>
            <a:off x="10058400" y="201611"/>
            <a:ext cx="1836463" cy="503518"/>
          </a:xfrm>
          <a:prstGeom prst="rect">
            <a:avLst/>
          </a:prstGeom>
        </p:spPr>
      </p:pic>
      <p:graphicFrame>
        <p:nvGraphicFramePr>
          <p:cNvPr id="5" name="Taulukko 6">
            <a:extLst>
              <a:ext uri="{FF2B5EF4-FFF2-40B4-BE49-F238E27FC236}">
                <a16:creationId xmlns:a16="http://schemas.microsoft.com/office/drawing/2014/main" id="{266FEBAC-564A-720B-1F42-DAFC318CD33E}"/>
              </a:ext>
            </a:extLst>
          </p:cNvPr>
          <p:cNvGraphicFramePr>
            <a:graphicFrameLocks noGrp="1"/>
          </p:cNvGraphicFramePr>
          <p:nvPr>
            <p:extLst>
              <p:ext uri="{D42A27DB-BD31-4B8C-83A1-F6EECF244321}">
                <p14:modId xmlns:p14="http://schemas.microsoft.com/office/powerpoint/2010/main" val="1518614458"/>
              </p:ext>
            </p:extLst>
          </p:nvPr>
        </p:nvGraphicFramePr>
        <p:xfrm>
          <a:off x="838200" y="1976966"/>
          <a:ext cx="7985125" cy="3027680"/>
        </p:xfrm>
        <a:graphic>
          <a:graphicData uri="http://schemas.openxmlformats.org/drawingml/2006/table">
            <a:tbl>
              <a:tblPr firstRow="1" bandRow="1">
                <a:tableStyleId>{5C22544A-7EE6-4342-B048-85BDC9FD1C3A}</a:tableStyleId>
              </a:tblPr>
              <a:tblGrid>
                <a:gridCol w="3171825">
                  <a:extLst>
                    <a:ext uri="{9D8B030D-6E8A-4147-A177-3AD203B41FA5}">
                      <a16:colId xmlns:a16="http://schemas.microsoft.com/office/drawing/2014/main" val="584178109"/>
                    </a:ext>
                  </a:extLst>
                </a:gridCol>
                <a:gridCol w="1685925">
                  <a:extLst>
                    <a:ext uri="{9D8B030D-6E8A-4147-A177-3AD203B41FA5}">
                      <a16:colId xmlns:a16="http://schemas.microsoft.com/office/drawing/2014/main" val="3492272327"/>
                    </a:ext>
                  </a:extLst>
                </a:gridCol>
                <a:gridCol w="1638300">
                  <a:extLst>
                    <a:ext uri="{9D8B030D-6E8A-4147-A177-3AD203B41FA5}">
                      <a16:colId xmlns:a16="http://schemas.microsoft.com/office/drawing/2014/main" val="2411437142"/>
                    </a:ext>
                  </a:extLst>
                </a:gridCol>
                <a:gridCol w="1489075">
                  <a:extLst>
                    <a:ext uri="{9D8B030D-6E8A-4147-A177-3AD203B41FA5}">
                      <a16:colId xmlns:a16="http://schemas.microsoft.com/office/drawing/2014/main" val="2068987391"/>
                    </a:ext>
                  </a:extLst>
                </a:gridCol>
              </a:tblGrid>
              <a:tr h="370840">
                <a:tc>
                  <a:txBody>
                    <a:bodyPr/>
                    <a:lstStyle/>
                    <a:p>
                      <a:r>
                        <a:rPr lang="fi-FI" dirty="0"/>
                        <a:t>Muutoksen kohde</a:t>
                      </a:r>
                    </a:p>
                  </a:txBody>
                  <a:tcPr>
                    <a:solidFill>
                      <a:schemeClr val="bg1">
                        <a:lumMod val="50000"/>
                      </a:schemeClr>
                    </a:solidFill>
                  </a:tcPr>
                </a:tc>
                <a:tc>
                  <a:txBody>
                    <a:bodyPr/>
                    <a:lstStyle/>
                    <a:p>
                      <a:r>
                        <a:rPr lang="fi-FI" dirty="0"/>
                        <a:t>On vaikutuksia</a:t>
                      </a:r>
                    </a:p>
                  </a:txBody>
                  <a:tcPr>
                    <a:solidFill>
                      <a:schemeClr val="bg1">
                        <a:lumMod val="50000"/>
                      </a:schemeClr>
                    </a:solidFill>
                  </a:tcPr>
                </a:tc>
                <a:tc>
                  <a:txBody>
                    <a:bodyPr/>
                    <a:lstStyle/>
                    <a:p>
                      <a:r>
                        <a:rPr lang="fi-FI" dirty="0"/>
                        <a:t>Ei ole vaikutuksia</a:t>
                      </a:r>
                    </a:p>
                  </a:txBody>
                  <a:tcPr>
                    <a:solidFill>
                      <a:schemeClr val="bg1">
                        <a:lumMod val="50000"/>
                      </a:schemeClr>
                    </a:solidFill>
                  </a:tcPr>
                </a:tc>
                <a:tc>
                  <a:txBody>
                    <a:bodyPr/>
                    <a:lstStyle/>
                    <a:p>
                      <a:r>
                        <a:rPr lang="fi-FI" dirty="0"/>
                        <a:t>Selvitettävä</a:t>
                      </a:r>
                    </a:p>
                  </a:txBody>
                  <a:tcPr>
                    <a:solidFill>
                      <a:schemeClr val="bg1">
                        <a:lumMod val="50000"/>
                      </a:schemeClr>
                    </a:solidFill>
                  </a:tcPr>
                </a:tc>
                <a:extLst>
                  <a:ext uri="{0D108BD9-81ED-4DB2-BD59-A6C34878D82A}">
                    <a16:rowId xmlns:a16="http://schemas.microsoft.com/office/drawing/2014/main" val="2741402869"/>
                  </a:ext>
                </a:extLst>
              </a:tr>
              <a:tr h="370840">
                <a:tc>
                  <a:txBody>
                    <a:bodyPr/>
                    <a:lstStyle/>
                    <a:p>
                      <a:r>
                        <a:rPr lang="fi-FI" dirty="0"/>
                        <a:t>Ihmisten elinolot, terveys ja viihtyvyys</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2662158154"/>
                  </a:ext>
                </a:extLst>
              </a:tr>
              <a:tr h="370840">
                <a:tc>
                  <a:txBody>
                    <a:bodyPr/>
                    <a:lstStyle/>
                    <a:p>
                      <a:r>
                        <a:rPr lang="fi-FI" dirty="0"/>
                        <a:t>Maaperä, luonnon monimuotoisuus, ilmasto</a:t>
                      </a:r>
                    </a:p>
                  </a:txBody>
                  <a:tcPr/>
                </a:tc>
                <a:tc>
                  <a:txBody>
                    <a:bodyPr/>
                    <a:lstStyle/>
                    <a:p>
                      <a:endParaRPr lang="fi-FI" dirty="0"/>
                    </a:p>
                  </a:txBody>
                  <a:tcPr/>
                </a:tc>
                <a:tc>
                  <a:txBody>
                    <a:bodyPr/>
                    <a:lstStyle/>
                    <a:p>
                      <a:endParaRPr lang="fi-FI"/>
                    </a:p>
                  </a:txBody>
                  <a:tcPr/>
                </a:tc>
                <a:tc>
                  <a:txBody>
                    <a:bodyPr/>
                    <a:lstStyle/>
                    <a:p>
                      <a:endParaRPr lang="fi-FI" dirty="0"/>
                    </a:p>
                  </a:txBody>
                  <a:tcPr/>
                </a:tc>
                <a:extLst>
                  <a:ext uri="{0D108BD9-81ED-4DB2-BD59-A6C34878D82A}">
                    <a16:rowId xmlns:a16="http://schemas.microsoft.com/office/drawing/2014/main" val="1954052720"/>
                  </a:ext>
                </a:extLst>
              </a:tr>
              <a:tr h="370840">
                <a:tc>
                  <a:txBody>
                    <a:bodyPr/>
                    <a:lstStyle/>
                    <a:p>
                      <a:r>
                        <a:rPr lang="fi-FI" dirty="0"/>
                        <a:t>Maisema, kaupunkikuva</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2630288289"/>
                  </a:ext>
                </a:extLst>
              </a:tr>
              <a:tr h="370840">
                <a:tc>
                  <a:txBody>
                    <a:bodyPr/>
                    <a:lstStyle/>
                    <a:p>
                      <a:r>
                        <a:rPr lang="fi-FI" dirty="0"/>
                        <a:t>Kulttuuriperintö</a:t>
                      </a:r>
                    </a:p>
                  </a:txBody>
                  <a:tcPr/>
                </a:tc>
                <a:tc>
                  <a:txBody>
                    <a:bodyPr/>
                    <a:lstStyle/>
                    <a:p>
                      <a:endParaRPr lang="fi-FI" dirty="0"/>
                    </a:p>
                  </a:txBody>
                  <a:tcPr/>
                </a:tc>
                <a:tc>
                  <a:txBody>
                    <a:bodyPr/>
                    <a:lstStyle/>
                    <a:p>
                      <a:endParaRPr lang="fi-FI" dirty="0"/>
                    </a:p>
                  </a:txBody>
                  <a:tcPr/>
                </a:tc>
                <a:tc>
                  <a:txBody>
                    <a:bodyPr/>
                    <a:lstStyle/>
                    <a:p>
                      <a:endParaRPr lang="fi-FI" dirty="0"/>
                    </a:p>
                  </a:txBody>
                  <a:tcPr/>
                </a:tc>
                <a:extLst>
                  <a:ext uri="{0D108BD9-81ED-4DB2-BD59-A6C34878D82A}">
                    <a16:rowId xmlns:a16="http://schemas.microsoft.com/office/drawing/2014/main" val="3684374797"/>
                  </a:ext>
                </a:extLst>
              </a:tr>
              <a:tr h="271569">
                <a:tc>
                  <a:txBody>
                    <a:bodyPr/>
                    <a:lstStyle/>
                    <a:p>
                      <a:r>
                        <a:rPr lang="fi-FI" dirty="0"/>
                        <a:t>Jokin muu, mikä</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412266522"/>
                  </a:ext>
                </a:extLst>
              </a:tr>
            </a:tbl>
          </a:graphicData>
        </a:graphic>
      </p:graphicFrame>
    </p:spTree>
    <p:extLst>
      <p:ext uri="{BB962C8B-B14F-4D97-AF65-F5344CB8AC3E}">
        <p14:creationId xmlns:p14="http://schemas.microsoft.com/office/powerpoint/2010/main" val="3491230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03A240-6F66-416B-EEE8-00C164FB39C1}"/>
              </a:ext>
            </a:extLst>
          </p:cNvPr>
          <p:cNvSpPr>
            <a:spLocks noGrp="1"/>
          </p:cNvSpPr>
          <p:nvPr>
            <p:ph type="title"/>
          </p:nvPr>
        </p:nvSpPr>
        <p:spPr>
          <a:xfrm>
            <a:off x="838200" y="365126"/>
            <a:ext cx="8127999" cy="787400"/>
          </a:xfrm>
          <a:solidFill>
            <a:srgbClr val="49BF64"/>
          </a:solidFill>
        </p:spPr>
        <p:txBody>
          <a:bodyPr>
            <a:normAutofit/>
          </a:bodyPr>
          <a:lstStyle/>
          <a:p>
            <a:r>
              <a:rPr lang="fi-FI" sz="4000" dirty="0"/>
              <a:t>Henkilöstö- ja organisaatiovaikutukset</a:t>
            </a:r>
          </a:p>
        </p:txBody>
      </p:sp>
      <p:pic>
        <p:nvPicPr>
          <p:cNvPr id="4" name="Picture 5" descr="Logo&#10;&#10;Description automatically generated">
            <a:extLst>
              <a:ext uri="{FF2B5EF4-FFF2-40B4-BE49-F238E27FC236}">
                <a16:creationId xmlns:a16="http://schemas.microsoft.com/office/drawing/2014/main" id="{7F7852B6-5654-1383-9284-C60718FCBE15}"/>
              </a:ext>
            </a:extLst>
          </p:cNvPr>
          <p:cNvPicPr>
            <a:picLocks noChangeAspect="1"/>
          </p:cNvPicPr>
          <p:nvPr/>
        </p:nvPicPr>
        <p:blipFill>
          <a:blip r:embed="rId2"/>
          <a:stretch>
            <a:fillRect/>
          </a:stretch>
        </p:blipFill>
        <p:spPr>
          <a:xfrm>
            <a:off x="10058400" y="201611"/>
            <a:ext cx="1836463" cy="503518"/>
          </a:xfrm>
          <a:prstGeom prst="rect">
            <a:avLst/>
          </a:prstGeom>
        </p:spPr>
      </p:pic>
      <p:graphicFrame>
        <p:nvGraphicFramePr>
          <p:cNvPr id="6" name="Taulukko 5">
            <a:extLst>
              <a:ext uri="{FF2B5EF4-FFF2-40B4-BE49-F238E27FC236}">
                <a16:creationId xmlns:a16="http://schemas.microsoft.com/office/drawing/2014/main" id="{3CA043E3-E47A-B38A-9BEE-A71ACFDCB4A3}"/>
              </a:ext>
            </a:extLst>
          </p:cNvPr>
          <p:cNvGraphicFramePr>
            <a:graphicFrameLocks noGrp="1"/>
          </p:cNvGraphicFramePr>
          <p:nvPr>
            <p:extLst>
              <p:ext uri="{D42A27DB-BD31-4B8C-83A1-F6EECF244321}">
                <p14:modId xmlns:p14="http://schemas.microsoft.com/office/powerpoint/2010/main" val="4228936361"/>
              </p:ext>
            </p:extLst>
          </p:nvPr>
        </p:nvGraphicFramePr>
        <p:xfrm>
          <a:off x="838200" y="1492250"/>
          <a:ext cx="8127999" cy="51206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848215590"/>
                    </a:ext>
                  </a:extLst>
                </a:gridCol>
                <a:gridCol w="2709333">
                  <a:extLst>
                    <a:ext uri="{9D8B030D-6E8A-4147-A177-3AD203B41FA5}">
                      <a16:colId xmlns:a16="http://schemas.microsoft.com/office/drawing/2014/main" val="2732647364"/>
                    </a:ext>
                  </a:extLst>
                </a:gridCol>
                <a:gridCol w="2709333">
                  <a:extLst>
                    <a:ext uri="{9D8B030D-6E8A-4147-A177-3AD203B41FA5}">
                      <a16:colId xmlns:a16="http://schemas.microsoft.com/office/drawing/2014/main" val="2352100913"/>
                    </a:ext>
                  </a:extLst>
                </a:gridCol>
              </a:tblGrid>
              <a:tr h="0">
                <a:tc>
                  <a:txBody>
                    <a:bodyPr/>
                    <a:lstStyle/>
                    <a:p>
                      <a:r>
                        <a:rPr lang="fi-FI" dirty="0"/>
                        <a:t>Vaikutustyyppi</a:t>
                      </a:r>
                    </a:p>
                  </a:txBody>
                  <a:tcPr>
                    <a:solidFill>
                      <a:srgbClr val="68AD80"/>
                    </a:solidFill>
                  </a:tcPr>
                </a:tc>
                <a:tc>
                  <a:txBody>
                    <a:bodyPr/>
                    <a:lstStyle/>
                    <a:p>
                      <a:r>
                        <a:rPr lang="fi-FI" dirty="0"/>
                        <a:t>Sisältö</a:t>
                      </a:r>
                    </a:p>
                  </a:txBody>
                  <a:tcPr>
                    <a:solidFill>
                      <a:srgbClr val="68AD80"/>
                    </a:solidFill>
                  </a:tcPr>
                </a:tc>
                <a:tc>
                  <a:txBody>
                    <a:bodyPr/>
                    <a:lstStyle/>
                    <a:p>
                      <a:r>
                        <a:rPr lang="fi-FI" dirty="0"/>
                        <a:t>Keskeiset normit ja ohjeet kunnallishallinnossa</a:t>
                      </a:r>
                    </a:p>
                  </a:txBody>
                  <a:tcPr>
                    <a:solidFill>
                      <a:srgbClr val="68AD80"/>
                    </a:solidFill>
                  </a:tcPr>
                </a:tc>
                <a:extLst>
                  <a:ext uri="{0D108BD9-81ED-4DB2-BD59-A6C34878D82A}">
                    <a16:rowId xmlns:a16="http://schemas.microsoft.com/office/drawing/2014/main" val="2540325085"/>
                  </a:ext>
                </a:extLst>
              </a:tr>
              <a:tr h="370840">
                <a:tc>
                  <a:txBody>
                    <a:bodyPr/>
                    <a:lstStyle/>
                    <a:p>
                      <a:r>
                        <a:rPr lang="fi-FI" dirty="0"/>
                        <a:t>Henkilöstö- ja organisaatiovaikutukset</a:t>
                      </a:r>
                    </a:p>
                  </a:txBody>
                  <a:tcPr>
                    <a:solidFill>
                      <a:srgbClr val="8CC4A2"/>
                    </a:solidFill>
                  </a:tcPr>
                </a:tc>
                <a:tc>
                  <a:txBody>
                    <a:bodyPr/>
                    <a:lstStyle/>
                    <a:p>
                      <a:r>
                        <a:rPr lang="fi-FI" dirty="0"/>
                        <a:t>Organisaation keskinäiset toimivaltamuutokset, uudenlaiset palvelujen tuottamistavat (esim. tilaaja-tuottaja-malli, palveluseteleiden käyttö jne.), organisaation tehtävien määrä, laatu tai menettelytavat, henkilöstön määrä, asema ja osallisuus, organisaation raportointi-, tiedottamis- ja selvitysvelvoitteet, kielelliset velvollisuudet ja muut uudet hallinnolliset tehtävät.</a:t>
                      </a:r>
                    </a:p>
                  </a:txBody>
                  <a:tcPr>
                    <a:solidFill>
                      <a:srgbClr val="8CC4A2"/>
                    </a:solidFill>
                  </a:tcPr>
                </a:tc>
                <a:tc>
                  <a:txBody>
                    <a:bodyPr/>
                    <a:lstStyle/>
                    <a:p>
                      <a:r>
                        <a:rPr lang="fi-FI" dirty="0"/>
                        <a:t>Työelämää koskeva lainsäädäntö (esim. yhteistoimintalaki, työsopimuslaki ja laki kunnallisesta viranhaltijasta, työaikalaki ja vuosilomalaki, työturvallisuutta ja terveyshuoltoa koskeva lainsäädäntö sekä tasa-arvoa ja yhdenvertaisuutta koskevat lait).</a:t>
                      </a:r>
                    </a:p>
                  </a:txBody>
                  <a:tcPr>
                    <a:solidFill>
                      <a:srgbClr val="8CC4A2"/>
                    </a:solidFill>
                  </a:tcPr>
                </a:tc>
                <a:extLst>
                  <a:ext uri="{0D108BD9-81ED-4DB2-BD59-A6C34878D82A}">
                    <a16:rowId xmlns:a16="http://schemas.microsoft.com/office/drawing/2014/main" val="814120127"/>
                  </a:ext>
                </a:extLst>
              </a:tr>
            </a:tbl>
          </a:graphicData>
        </a:graphic>
      </p:graphicFrame>
    </p:spTree>
    <p:extLst>
      <p:ext uri="{BB962C8B-B14F-4D97-AF65-F5344CB8AC3E}">
        <p14:creationId xmlns:p14="http://schemas.microsoft.com/office/powerpoint/2010/main" val="1598661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D41E80-349D-9D65-0532-DC53ED665E3C}"/>
              </a:ext>
            </a:extLst>
          </p:cNvPr>
          <p:cNvSpPr>
            <a:spLocks noGrp="1"/>
          </p:cNvSpPr>
          <p:nvPr>
            <p:ph type="title"/>
          </p:nvPr>
        </p:nvSpPr>
        <p:spPr>
          <a:xfrm>
            <a:off x="838200" y="365125"/>
            <a:ext cx="8391525" cy="1325563"/>
          </a:xfrm>
          <a:solidFill>
            <a:srgbClr val="49BF64"/>
          </a:solidFill>
        </p:spPr>
        <p:txBody>
          <a:bodyPr>
            <a:normAutofit/>
          </a:bodyPr>
          <a:lstStyle/>
          <a:p>
            <a:r>
              <a:rPr kumimoji="0" lang="fi-FI" sz="4000" b="0" i="0" u="none" strike="noStrike" kern="1200" cap="none" spc="0" normalizeH="0" baseline="0" noProof="0" dirty="0">
                <a:ln>
                  <a:noFill/>
                </a:ln>
                <a:solidFill>
                  <a:prstClr val="black"/>
                </a:solidFill>
                <a:effectLst/>
                <a:uLnTx/>
                <a:uFillTx/>
                <a:latin typeface="Calibri Light" panose="020F0302020204030204"/>
                <a:ea typeface="+mj-ea"/>
                <a:cs typeface="+mj-cs"/>
              </a:rPr>
              <a:t>Tarkistuslista organisaatio- ja henkilöstövaikutuksiin</a:t>
            </a:r>
            <a:endParaRPr lang="fi-FI" sz="4000" dirty="0"/>
          </a:p>
        </p:txBody>
      </p:sp>
      <p:pic>
        <p:nvPicPr>
          <p:cNvPr id="3" name="Kuva 2">
            <a:extLst>
              <a:ext uri="{FF2B5EF4-FFF2-40B4-BE49-F238E27FC236}">
                <a16:creationId xmlns:a16="http://schemas.microsoft.com/office/drawing/2014/main" id="{40B96EE3-C115-7D59-1D92-4E70DF875A74}"/>
              </a:ext>
            </a:extLst>
          </p:cNvPr>
          <p:cNvPicPr>
            <a:picLocks noChangeAspect="1"/>
          </p:cNvPicPr>
          <p:nvPr/>
        </p:nvPicPr>
        <p:blipFill>
          <a:blip r:embed="rId2"/>
          <a:stretch>
            <a:fillRect/>
          </a:stretch>
        </p:blipFill>
        <p:spPr>
          <a:xfrm>
            <a:off x="9780289" y="365125"/>
            <a:ext cx="1835055" cy="499915"/>
          </a:xfrm>
          <a:prstGeom prst="rect">
            <a:avLst/>
          </a:prstGeom>
        </p:spPr>
      </p:pic>
      <p:graphicFrame>
        <p:nvGraphicFramePr>
          <p:cNvPr id="6" name="Taulukko 6">
            <a:extLst>
              <a:ext uri="{FF2B5EF4-FFF2-40B4-BE49-F238E27FC236}">
                <a16:creationId xmlns:a16="http://schemas.microsoft.com/office/drawing/2014/main" id="{2B38C496-EA1B-BD59-9524-3F97BC7AEA21}"/>
              </a:ext>
            </a:extLst>
          </p:cNvPr>
          <p:cNvGraphicFramePr>
            <a:graphicFrameLocks noGrp="1"/>
          </p:cNvGraphicFramePr>
          <p:nvPr>
            <p:extLst>
              <p:ext uri="{D42A27DB-BD31-4B8C-83A1-F6EECF244321}">
                <p14:modId xmlns:p14="http://schemas.microsoft.com/office/powerpoint/2010/main" val="4120980050"/>
              </p:ext>
            </p:extLst>
          </p:nvPr>
        </p:nvGraphicFramePr>
        <p:xfrm>
          <a:off x="819151" y="1981200"/>
          <a:ext cx="8410574" cy="4759610"/>
        </p:xfrm>
        <a:graphic>
          <a:graphicData uri="http://schemas.openxmlformats.org/drawingml/2006/table">
            <a:tbl>
              <a:tblPr firstRow="1" bandRow="1">
                <a:tableStyleId>{5C22544A-7EE6-4342-B048-85BDC9FD1C3A}</a:tableStyleId>
              </a:tblPr>
              <a:tblGrid>
                <a:gridCol w="3887472">
                  <a:extLst>
                    <a:ext uri="{9D8B030D-6E8A-4147-A177-3AD203B41FA5}">
                      <a16:colId xmlns:a16="http://schemas.microsoft.com/office/drawing/2014/main" val="584178109"/>
                    </a:ext>
                  </a:extLst>
                </a:gridCol>
                <a:gridCol w="1483135">
                  <a:extLst>
                    <a:ext uri="{9D8B030D-6E8A-4147-A177-3AD203B41FA5}">
                      <a16:colId xmlns:a16="http://schemas.microsoft.com/office/drawing/2014/main" val="3492272327"/>
                    </a:ext>
                  </a:extLst>
                </a:gridCol>
                <a:gridCol w="1475088">
                  <a:extLst>
                    <a:ext uri="{9D8B030D-6E8A-4147-A177-3AD203B41FA5}">
                      <a16:colId xmlns:a16="http://schemas.microsoft.com/office/drawing/2014/main" val="2411437142"/>
                    </a:ext>
                  </a:extLst>
                </a:gridCol>
                <a:gridCol w="1564879">
                  <a:extLst>
                    <a:ext uri="{9D8B030D-6E8A-4147-A177-3AD203B41FA5}">
                      <a16:colId xmlns:a16="http://schemas.microsoft.com/office/drawing/2014/main" val="2068987391"/>
                    </a:ext>
                  </a:extLst>
                </a:gridCol>
              </a:tblGrid>
              <a:tr h="639476">
                <a:tc>
                  <a:txBody>
                    <a:bodyPr/>
                    <a:lstStyle/>
                    <a:p>
                      <a:r>
                        <a:rPr lang="fi-FI" dirty="0"/>
                        <a:t>Muutoksen kohde</a:t>
                      </a:r>
                    </a:p>
                  </a:txBody>
                  <a:tcPr>
                    <a:solidFill>
                      <a:schemeClr val="bg1">
                        <a:lumMod val="50000"/>
                      </a:schemeClr>
                    </a:solidFill>
                  </a:tcPr>
                </a:tc>
                <a:tc>
                  <a:txBody>
                    <a:bodyPr/>
                    <a:lstStyle/>
                    <a:p>
                      <a:r>
                        <a:rPr lang="fi-FI" dirty="0"/>
                        <a:t>On vaikutuksia</a:t>
                      </a:r>
                    </a:p>
                  </a:txBody>
                  <a:tcPr>
                    <a:solidFill>
                      <a:schemeClr val="bg1">
                        <a:lumMod val="50000"/>
                      </a:schemeClr>
                    </a:solidFill>
                  </a:tcPr>
                </a:tc>
                <a:tc>
                  <a:txBody>
                    <a:bodyPr/>
                    <a:lstStyle/>
                    <a:p>
                      <a:r>
                        <a:rPr lang="fi-FI" dirty="0"/>
                        <a:t>Ei ole vaikutuksia</a:t>
                      </a:r>
                    </a:p>
                  </a:txBody>
                  <a:tcPr>
                    <a:solidFill>
                      <a:schemeClr val="bg1">
                        <a:lumMod val="50000"/>
                      </a:schemeClr>
                    </a:solidFill>
                  </a:tcPr>
                </a:tc>
                <a:tc>
                  <a:txBody>
                    <a:bodyPr/>
                    <a:lstStyle/>
                    <a:p>
                      <a:r>
                        <a:rPr lang="fi-FI" dirty="0"/>
                        <a:t>Selvitettävä</a:t>
                      </a:r>
                    </a:p>
                  </a:txBody>
                  <a:tcPr>
                    <a:solidFill>
                      <a:schemeClr val="bg1">
                        <a:lumMod val="50000"/>
                      </a:schemeClr>
                    </a:solidFill>
                  </a:tcPr>
                </a:tc>
                <a:extLst>
                  <a:ext uri="{0D108BD9-81ED-4DB2-BD59-A6C34878D82A}">
                    <a16:rowId xmlns:a16="http://schemas.microsoft.com/office/drawing/2014/main" val="2741402869"/>
                  </a:ext>
                </a:extLst>
              </a:tr>
              <a:tr h="639476">
                <a:tc>
                  <a:txBody>
                    <a:bodyPr/>
                    <a:lstStyle/>
                    <a:p>
                      <a:r>
                        <a:rPr lang="fi-FI" dirty="0"/>
                        <a:t>Organisaation keskinäiset toimivaltamuutokset</a:t>
                      </a:r>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extLst>
                  <a:ext uri="{0D108BD9-81ED-4DB2-BD59-A6C34878D82A}">
                    <a16:rowId xmlns:a16="http://schemas.microsoft.com/office/drawing/2014/main" val="2662158154"/>
                  </a:ext>
                </a:extLst>
              </a:tr>
              <a:tr h="913537">
                <a:tc>
                  <a:txBody>
                    <a:bodyPr/>
                    <a:lstStyle/>
                    <a:p>
                      <a:r>
                        <a:rPr lang="fi-FI" dirty="0"/>
                        <a:t>Uudenlaiset palvelujen tuottamistavat (esim. tilaaja-tuottajamalli, palvelusetelin käyttö jne.)</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1954052720"/>
                  </a:ext>
                </a:extLst>
              </a:tr>
              <a:tr h="639476">
                <a:tc>
                  <a:txBody>
                    <a:bodyPr/>
                    <a:lstStyle/>
                    <a:p>
                      <a:r>
                        <a:rPr lang="fi-FI" dirty="0"/>
                        <a:t>Organisaation tehtävien määrä, laatu tai menettelytavat</a:t>
                      </a:r>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extLst>
                  <a:ext uri="{0D108BD9-81ED-4DB2-BD59-A6C34878D82A}">
                    <a16:rowId xmlns:a16="http://schemas.microsoft.com/office/drawing/2014/main" val="2630288289"/>
                  </a:ext>
                </a:extLst>
              </a:tr>
              <a:tr h="370490">
                <a:tc>
                  <a:txBody>
                    <a:bodyPr/>
                    <a:lstStyle/>
                    <a:p>
                      <a:r>
                        <a:rPr lang="fi-FI" dirty="0"/>
                        <a:t>Henkilöstön määrä, asema ja osallisuus</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3684374797"/>
                  </a:ext>
                </a:extLst>
              </a:tr>
              <a:tr h="913537">
                <a:tc>
                  <a:txBody>
                    <a:bodyPr/>
                    <a:lstStyle/>
                    <a:p>
                      <a:r>
                        <a:rPr lang="fi-FI" dirty="0"/>
                        <a:t>Organisaation raportointi-, tiedottamis- ja selvitysvelvoitteet ja muut uudet hallinnolliset tehtävät</a:t>
                      </a:r>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extLst>
                  <a:ext uri="{0D108BD9-81ED-4DB2-BD59-A6C34878D82A}">
                    <a16:rowId xmlns:a16="http://schemas.microsoft.com/office/drawing/2014/main" val="3220821855"/>
                  </a:ext>
                </a:extLst>
              </a:tr>
              <a:tr h="365415">
                <a:tc>
                  <a:txBody>
                    <a:bodyPr/>
                    <a:lstStyle/>
                    <a:p>
                      <a:r>
                        <a:rPr lang="fi-FI" dirty="0"/>
                        <a:t>Jokin muu, esim. kielelliset velvollisuudet</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412266522"/>
                  </a:ext>
                </a:extLst>
              </a:tr>
            </a:tbl>
          </a:graphicData>
        </a:graphic>
      </p:graphicFrame>
    </p:spTree>
    <p:extLst>
      <p:ext uri="{BB962C8B-B14F-4D97-AF65-F5344CB8AC3E}">
        <p14:creationId xmlns:p14="http://schemas.microsoft.com/office/powerpoint/2010/main" val="10346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984BDF-D235-9493-5BE3-525261849FCB}"/>
              </a:ext>
            </a:extLst>
          </p:cNvPr>
          <p:cNvSpPr>
            <a:spLocks noGrp="1"/>
          </p:cNvSpPr>
          <p:nvPr>
            <p:ph type="title"/>
          </p:nvPr>
        </p:nvSpPr>
        <p:spPr>
          <a:xfrm>
            <a:off x="838199" y="365125"/>
            <a:ext cx="9077587" cy="701675"/>
          </a:xfrm>
          <a:solidFill>
            <a:srgbClr val="49BF64"/>
          </a:solidFill>
        </p:spPr>
        <p:txBody>
          <a:bodyPr>
            <a:normAutofit/>
          </a:bodyPr>
          <a:lstStyle/>
          <a:p>
            <a:r>
              <a:rPr lang="fi-FI" sz="3200" b="1" dirty="0"/>
              <a:t>Ennakkovaikutusten arviointi on lakisääteistä </a:t>
            </a:r>
          </a:p>
        </p:txBody>
      </p:sp>
      <p:sp>
        <p:nvSpPr>
          <p:cNvPr id="3" name="Sisällön paikkamerkki 2">
            <a:extLst>
              <a:ext uri="{FF2B5EF4-FFF2-40B4-BE49-F238E27FC236}">
                <a16:creationId xmlns:a16="http://schemas.microsoft.com/office/drawing/2014/main" id="{1E147F2F-7371-B489-D7A0-C966C2BCF405}"/>
              </a:ext>
            </a:extLst>
          </p:cNvPr>
          <p:cNvSpPr>
            <a:spLocks noGrp="1"/>
          </p:cNvSpPr>
          <p:nvPr>
            <p:ph idx="1"/>
          </p:nvPr>
        </p:nvSpPr>
        <p:spPr>
          <a:xfrm>
            <a:off x="838200" y="1825625"/>
            <a:ext cx="8877300" cy="4351338"/>
          </a:xfrm>
        </p:spPr>
        <p:txBody>
          <a:bodyPr>
            <a:normAutofit fontScale="70000" lnSpcReduction="20000"/>
          </a:bodyPr>
          <a:lstStyle/>
          <a:p>
            <a:pPr marL="0" indent="0">
              <a:buNone/>
            </a:pPr>
            <a:r>
              <a:rPr lang="fi-FI" dirty="0"/>
              <a:t>• Kuntalain 1 §:n mukaan kunta pyrkii edistämään asukkaidensa hyvinvointia ja kestävää kehitystä alueellaan.</a:t>
            </a:r>
          </a:p>
          <a:p>
            <a:pPr marL="0" indent="0">
              <a:buNone/>
            </a:pPr>
            <a:r>
              <a:rPr lang="fi-FI" dirty="0"/>
              <a:t>• Laki sosiaali- ja terveydenhuollon järjestämisestä velvoittaa kunnan 6§ ja hyvinvointialueen 7§ ottamaan päätöksenteossaan huomioon päätöstensä arvioidut vaikutukset ihmisten hyvinvointiin ja terveyteen väestöryhmittäin </a:t>
            </a:r>
          </a:p>
          <a:p>
            <a:pPr marL="0" indent="0">
              <a:buNone/>
            </a:pPr>
            <a:r>
              <a:rPr lang="fi-FI" dirty="0"/>
              <a:t>• Terveydenhuoltolaki 11§ velvoittaa arvioimaan ennalta päätösten vaikutuksia ihmisten terveyteen ja hyvinvointiin </a:t>
            </a:r>
          </a:p>
          <a:p>
            <a:pPr marL="0" indent="0">
              <a:buNone/>
            </a:pPr>
            <a:r>
              <a:rPr lang="fi-FI" dirty="0"/>
              <a:t>• Tasa-arvolaki 4§ velvoittaa arvioimaan ennalta päätösten sukupuolivaikutuksia </a:t>
            </a:r>
          </a:p>
          <a:p>
            <a:pPr marL="0" indent="0">
              <a:buNone/>
            </a:pPr>
            <a:r>
              <a:rPr lang="fi-FI" dirty="0"/>
              <a:t>• YK:n lasten oikeuksien sopimus 3 artikla, edellyttää, että lapsia koskevissa päätöksissä harkitaan ensisijaisesti lapsen etua </a:t>
            </a:r>
          </a:p>
          <a:p>
            <a:pPr marL="0" indent="0">
              <a:buNone/>
            </a:pPr>
            <a:r>
              <a:rPr lang="fi-FI" dirty="0"/>
              <a:t>• Lakia ympäristövaikutusten arviointimenettelystä 252/2017 sovelletaan hankkeisiin, joista saattaa aiheutua merkittäviä haitallisia ympäristövaikutuksia. </a:t>
            </a:r>
          </a:p>
          <a:p>
            <a:pPr marL="0" indent="0">
              <a:buNone/>
            </a:pPr>
            <a:r>
              <a:rPr lang="fi-FI" dirty="0"/>
              <a:t>• Maankäyttö- ja rakennuslakia 9 § sovelletaan kaavoituksen ennakkovaikutusten arvioinnissa.</a:t>
            </a:r>
          </a:p>
        </p:txBody>
      </p:sp>
      <p:pic>
        <p:nvPicPr>
          <p:cNvPr id="5" name="Picture 5" descr="Logo&#10;&#10;Description automatically generated">
            <a:extLst>
              <a:ext uri="{FF2B5EF4-FFF2-40B4-BE49-F238E27FC236}">
                <a16:creationId xmlns:a16="http://schemas.microsoft.com/office/drawing/2014/main" id="{CA739B54-24F6-C3CD-5C33-7685F72291C3}"/>
              </a:ext>
            </a:extLst>
          </p:cNvPr>
          <p:cNvPicPr>
            <a:picLocks noChangeAspect="1"/>
          </p:cNvPicPr>
          <p:nvPr/>
        </p:nvPicPr>
        <p:blipFill>
          <a:blip r:embed="rId2"/>
          <a:stretch>
            <a:fillRect/>
          </a:stretch>
        </p:blipFill>
        <p:spPr>
          <a:xfrm>
            <a:off x="10058400" y="201611"/>
            <a:ext cx="1836463" cy="503518"/>
          </a:xfrm>
          <a:prstGeom prst="rect">
            <a:avLst/>
          </a:prstGeom>
        </p:spPr>
      </p:pic>
    </p:spTree>
    <p:extLst>
      <p:ext uri="{BB962C8B-B14F-4D97-AF65-F5344CB8AC3E}">
        <p14:creationId xmlns:p14="http://schemas.microsoft.com/office/powerpoint/2010/main" val="2968891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B681B54-2C48-43C2-D37E-23AB007E7FBA}"/>
              </a:ext>
            </a:extLst>
          </p:cNvPr>
          <p:cNvSpPr>
            <a:spLocks noGrp="1"/>
          </p:cNvSpPr>
          <p:nvPr>
            <p:ph type="title"/>
          </p:nvPr>
        </p:nvSpPr>
        <p:spPr>
          <a:xfrm>
            <a:off x="838200" y="365126"/>
            <a:ext cx="9220200" cy="749300"/>
          </a:xfrm>
          <a:solidFill>
            <a:srgbClr val="49BF64"/>
          </a:solidFill>
        </p:spPr>
        <p:txBody>
          <a:bodyPr>
            <a:normAutofit/>
          </a:bodyPr>
          <a:lstStyle/>
          <a:p>
            <a:r>
              <a:rPr lang="fi-FI" sz="4000" dirty="0"/>
              <a:t>Taloudelliset vaikutukset</a:t>
            </a:r>
          </a:p>
        </p:txBody>
      </p:sp>
      <p:pic>
        <p:nvPicPr>
          <p:cNvPr id="4" name="Picture 5" descr="Logo&#10;&#10;Description automatically generated">
            <a:extLst>
              <a:ext uri="{FF2B5EF4-FFF2-40B4-BE49-F238E27FC236}">
                <a16:creationId xmlns:a16="http://schemas.microsoft.com/office/drawing/2014/main" id="{DFE406CD-D587-61F5-D283-7E3A48956B5B}"/>
              </a:ext>
            </a:extLst>
          </p:cNvPr>
          <p:cNvPicPr>
            <a:picLocks noChangeAspect="1"/>
          </p:cNvPicPr>
          <p:nvPr/>
        </p:nvPicPr>
        <p:blipFill>
          <a:blip r:embed="rId2"/>
          <a:stretch>
            <a:fillRect/>
          </a:stretch>
        </p:blipFill>
        <p:spPr>
          <a:xfrm>
            <a:off x="10058400" y="201611"/>
            <a:ext cx="1836463" cy="503518"/>
          </a:xfrm>
          <a:prstGeom prst="rect">
            <a:avLst/>
          </a:prstGeom>
        </p:spPr>
      </p:pic>
      <p:graphicFrame>
        <p:nvGraphicFramePr>
          <p:cNvPr id="6" name="Taulukko 5">
            <a:extLst>
              <a:ext uri="{FF2B5EF4-FFF2-40B4-BE49-F238E27FC236}">
                <a16:creationId xmlns:a16="http://schemas.microsoft.com/office/drawing/2014/main" id="{25FF4859-E66E-1839-629F-8E48A4EA78F3}"/>
              </a:ext>
            </a:extLst>
          </p:cNvPr>
          <p:cNvGraphicFramePr>
            <a:graphicFrameLocks noGrp="1"/>
          </p:cNvGraphicFramePr>
          <p:nvPr>
            <p:extLst>
              <p:ext uri="{D42A27DB-BD31-4B8C-83A1-F6EECF244321}">
                <p14:modId xmlns:p14="http://schemas.microsoft.com/office/powerpoint/2010/main" val="139069208"/>
              </p:ext>
            </p:extLst>
          </p:nvPr>
        </p:nvGraphicFramePr>
        <p:xfrm>
          <a:off x="838200" y="1372233"/>
          <a:ext cx="9220201" cy="5029517"/>
        </p:xfrm>
        <a:graphic>
          <a:graphicData uri="http://schemas.openxmlformats.org/drawingml/2006/table">
            <a:tbl>
              <a:tblPr firstRow="1" bandRow="1">
                <a:tableStyleId>{5C22544A-7EE6-4342-B048-85BDC9FD1C3A}</a:tableStyleId>
              </a:tblPr>
              <a:tblGrid>
                <a:gridCol w="1831158">
                  <a:extLst>
                    <a:ext uri="{9D8B030D-6E8A-4147-A177-3AD203B41FA5}">
                      <a16:colId xmlns:a16="http://schemas.microsoft.com/office/drawing/2014/main" val="2848215590"/>
                    </a:ext>
                  </a:extLst>
                </a:gridCol>
                <a:gridCol w="3275840">
                  <a:extLst>
                    <a:ext uri="{9D8B030D-6E8A-4147-A177-3AD203B41FA5}">
                      <a16:colId xmlns:a16="http://schemas.microsoft.com/office/drawing/2014/main" val="2732647364"/>
                    </a:ext>
                  </a:extLst>
                </a:gridCol>
                <a:gridCol w="4113203">
                  <a:extLst>
                    <a:ext uri="{9D8B030D-6E8A-4147-A177-3AD203B41FA5}">
                      <a16:colId xmlns:a16="http://schemas.microsoft.com/office/drawing/2014/main" val="2352100913"/>
                    </a:ext>
                  </a:extLst>
                </a:gridCol>
              </a:tblGrid>
              <a:tr h="627062">
                <a:tc>
                  <a:txBody>
                    <a:bodyPr/>
                    <a:lstStyle/>
                    <a:p>
                      <a:r>
                        <a:rPr lang="fi-FI" dirty="0"/>
                        <a:t>Vaikutustyyppi</a:t>
                      </a:r>
                    </a:p>
                  </a:txBody>
                  <a:tcPr>
                    <a:solidFill>
                      <a:srgbClr val="68AD80"/>
                    </a:solidFill>
                  </a:tcPr>
                </a:tc>
                <a:tc>
                  <a:txBody>
                    <a:bodyPr/>
                    <a:lstStyle/>
                    <a:p>
                      <a:r>
                        <a:rPr lang="fi-FI" dirty="0"/>
                        <a:t>Sisältö</a:t>
                      </a:r>
                    </a:p>
                  </a:txBody>
                  <a:tcPr>
                    <a:solidFill>
                      <a:srgbClr val="68AD80"/>
                    </a:solidFill>
                  </a:tcPr>
                </a:tc>
                <a:tc>
                  <a:txBody>
                    <a:bodyPr/>
                    <a:lstStyle/>
                    <a:p>
                      <a:r>
                        <a:rPr lang="fi-FI" dirty="0"/>
                        <a:t>Keskeiset normit ja ohjeet kunnallishallinnossa</a:t>
                      </a:r>
                    </a:p>
                  </a:txBody>
                  <a:tcPr>
                    <a:solidFill>
                      <a:srgbClr val="68AD80"/>
                    </a:solidFill>
                  </a:tcPr>
                </a:tc>
                <a:extLst>
                  <a:ext uri="{0D108BD9-81ED-4DB2-BD59-A6C34878D82A}">
                    <a16:rowId xmlns:a16="http://schemas.microsoft.com/office/drawing/2014/main" val="2540325085"/>
                  </a:ext>
                </a:extLst>
              </a:tr>
              <a:tr h="4389437">
                <a:tc>
                  <a:txBody>
                    <a:bodyPr/>
                    <a:lstStyle/>
                    <a:p>
                      <a:r>
                        <a:rPr lang="fi-FI" dirty="0"/>
                        <a:t>Taloudelliset vaikutukset</a:t>
                      </a:r>
                    </a:p>
                  </a:txBody>
                  <a:tcPr>
                    <a:solidFill>
                      <a:srgbClr val="8CC4A2"/>
                    </a:solidFill>
                  </a:tcPr>
                </a:tc>
                <a:tc>
                  <a:txBody>
                    <a:bodyPr/>
                    <a:lstStyle/>
                    <a:p>
                      <a:r>
                        <a:rPr lang="fi-FI" dirty="0"/>
                        <a:t>Väestöryhmien ja kotitalouksien asema ja käyttäytyminen, yritysten toiminta, niiden välinen kilpailu ja kansainvälinen kilpailu sekä markkinoiden toimivuus, kunnallistalouden yhteisöjen rahoitus, voimavarojen jako, työllisyys ja tuottavuus palvelutuotannon muutos.</a:t>
                      </a:r>
                    </a:p>
                  </a:txBody>
                  <a:tcPr>
                    <a:solidFill>
                      <a:srgbClr val="8CC4A2"/>
                    </a:solidFill>
                  </a:tcPr>
                </a:tc>
                <a:tc>
                  <a:txBody>
                    <a:bodyPr/>
                    <a:lstStyle/>
                    <a:p>
                      <a:r>
                        <a:rPr lang="fi-FI" dirty="0"/>
                        <a:t>Kuntalaki 65 § (talousarviossa ja –suunnitelmassa hyväksytään kunnan toiminnalliset ja taloudelliset tavoitteet) Lain 13 §:ssä säädetään, että valtuuston tehtävänä on päättää kunnan liike-laitokselle asetettavista toiminnallisista ja taloudellisista tavoitteista. Lain 68 §:ssä todetaan, että tilinpäätöksen tulee antaa oikeat ja riittävät tiedot kunnan toiminnan tuloksesta ja taloudellisesta asemasta. 69 §:ssä todetaan, että toiminta-kertomuksessa on esitettävä selvitys valtuuston asettamien toiminnallisten ja taloudellisten tavoitteiden toteutumisesta kunnassa ja kuntakonsernissa.</a:t>
                      </a:r>
                    </a:p>
                  </a:txBody>
                  <a:tcPr>
                    <a:solidFill>
                      <a:srgbClr val="8CC4A2"/>
                    </a:solidFill>
                  </a:tcPr>
                </a:tc>
                <a:extLst>
                  <a:ext uri="{0D108BD9-81ED-4DB2-BD59-A6C34878D82A}">
                    <a16:rowId xmlns:a16="http://schemas.microsoft.com/office/drawing/2014/main" val="814120127"/>
                  </a:ext>
                </a:extLst>
              </a:tr>
            </a:tbl>
          </a:graphicData>
        </a:graphic>
      </p:graphicFrame>
    </p:spTree>
    <p:extLst>
      <p:ext uri="{BB962C8B-B14F-4D97-AF65-F5344CB8AC3E}">
        <p14:creationId xmlns:p14="http://schemas.microsoft.com/office/powerpoint/2010/main" val="1239994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32010B1D-9060-FFB7-752B-35FDF77E8A1A}"/>
              </a:ext>
            </a:extLst>
          </p:cNvPr>
          <p:cNvSpPr txBox="1"/>
          <p:nvPr/>
        </p:nvSpPr>
        <p:spPr>
          <a:xfrm>
            <a:off x="838200" y="416329"/>
            <a:ext cx="8839200" cy="1200329"/>
          </a:xfrm>
          <a:prstGeom prst="rect">
            <a:avLst/>
          </a:prstGeom>
          <a:solidFill>
            <a:srgbClr val="49BF64"/>
          </a:solidFill>
        </p:spPr>
        <p:txBody>
          <a:bodyPr wrap="square">
            <a:spAutoFit/>
          </a:bodyPr>
          <a:lstStyle/>
          <a:p>
            <a:r>
              <a:rPr lang="fi-FI" sz="3600" dirty="0">
                <a:solidFill>
                  <a:prstClr val="black"/>
                </a:solidFill>
                <a:latin typeface="Calibri Light" panose="020F0302020204030204"/>
                <a:ea typeface="+mj-ea"/>
                <a:cs typeface="+mj-cs"/>
              </a:rPr>
              <a:t>Tarkistuslista taloudellisiin </a:t>
            </a:r>
            <a:r>
              <a:rPr kumimoji="0" lang="fi-FI" sz="3600" b="0" i="0" u="none" strike="noStrike" kern="1200" cap="none" spc="0" normalizeH="0" baseline="0" noProof="0" dirty="0">
                <a:ln>
                  <a:noFill/>
                </a:ln>
                <a:solidFill>
                  <a:prstClr val="black"/>
                </a:solidFill>
                <a:effectLst/>
                <a:uLnTx/>
                <a:uFillTx/>
                <a:latin typeface="Calibri Light" panose="020F0302020204030204"/>
                <a:ea typeface="+mj-ea"/>
                <a:cs typeface="+mj-cs"/>
              </a:rPr>
              <a:t>vaikutuksiin eli vaikutukset tulo- tai menotalouteen</a:t>
            </a:r>
            <a:endParaRPr lang="fi-FI" sz="3600" dirty="0"/>
          </a:p>
        </p:txBody>
      </p:sp>
      <p:pic>
        <p:nvPicPr>
          <p:cNvPr id="4" name="Picture 5" descr="Logo&#10;&#10;Description automatically generated">
            <a:extLst>
              <a:ext uri="{FF2B5EF4-FFF2-40B4-BE49-F238E27FC236}">
                <a16:creationId xmlns:a16="http://schemas.microsoft.com/office/drawing/2014/main" id="{9DED64E4-7E7E-5B50-5E05-FAB8692287D9}"/>
              </a:ext>
            </a:extLst>
          </p:cNvPr>
          <p:cNvPicPr>
            <a:picLocks noChangeAspect="1"/>
          </p:cNvPicPr>
          <p:nvPr/>
        </p:nvPicPr>
        <p:blipFill>
          <a:blip r:embed="rId2"/>
          <a:stretch>
            <a:fillRect/>
          </a:stretch>
        </p:blipFill>
        <p:spPr>
          <a:xfrm>
            <a:off x="10058400" y="201611"/>
            <a:ext cx="1836463" cy="503518"/>
          </a:xfrm>
          <a:prstGeom prst="rect">
            <a:avLst/>
          </a:prstGeom>
        </p:spPr>
      </p:pic>
      <p:graphicFrame>
        <p:nvGraphicFramePr>
          <p:cNvPr id="6" name="Taulukko 6">
            <a:extLst>
              <a:ext uri="{FF2B5EF4-FFF2-40B4-BE49-F238E27FC236}">
                <a16:creationId xmlns:a16="http://schemas.microsoft.com/office/drawing/2014/main" id="{1CD3BE6B-B755-4D5F-7990-B28C0BB3687D}"/>
              </a:ext>
            </a:extLst>
          </p:cNvPr>
          <p:cNvGraphicFramePr>
            <a:graphicFrameLocks noGrp="1"/>
          </p:cNvGraphicFramePr>
          <p:nvPr>
            <p:extLst>
              <p:ext uri="{D42A27DB-BD31-4B8C-83A1-F6EECF244321}">
                <p14:modId xmlns:p14="http://schemas.microsoft.com/office/powerpoint/2010/main" val="3371018091"/>
              </p:ext>
            </p:extLst>
          </p:nvPr>
        </p:nvGraphicFramePr>
        <p:xfrm>
          <a:off x="857250" y="1823720"/>
          <a:ext cx="8820150" cy="4485640"/>
        </p:xfrm>
        <a:graphic>
          <a:graphicData uri="http://schemas.openxmlformats.org/drawingml/2006/table">
            <a:tbl>
              <a:tblPr firstRow="1" bandRow="1">
                <a:tableStyleId>{5C22544A-7EE6-4342-B048-85BDC9FD1C3A}</a:tableStyleId>
              </a:tblPr>
              <a:tblGrid>
                <a:gridCol w="3636077">
                  <a:extLst>
                    <a:ext uri="{9D8B030D-6E8A-4147-A177-3AD203B41FA5}">
                      <a16:colId xmlns:a16="http://schemas.microsoft.com/office/drawing/2014/main" val="584178109"/>
                    </a:ext>
                  </a:extLst>
                </a:gridCol>
                <a:gridCol w="1724686">
                  <a:extLst>
                    <a:ext uri="{9D8B030D-6E8A-4147-A177-3AD203B41FA5}">
                      <a16:colId xmlns:a16="http://schemas.microsoft.com/office/drawing/2014/main" val="3492272327"/>
                    </a:ext>
                  </a:extLst>
                </a:gridCol>
                <a:gridCol w="1812227">
                  <a:extLst>
                    <a:ext uri="{9D8B030D-6E8A-4147-A177-3AD203B41FA5}">
                      <a16:colId xmlns:a16="http://schemas.microsoft.com/office/drawing/2014/main" val="2411437142"/>
                    </a:ext>
                  </a:extLst>
                </a:gridCol>
                <a:gridCol w="1647160">
                  <a:extLst>
                    <a:ext uri="{9D8B030D-6E8A-4147-A177-3AD203B41FA5}">
                      <a16:colId xmlns:a16="http://schemas.microsoft.com/office/drawing/2014/main" val="2068987391"/>
                    </a:ext>
                  </a:extLst>
                </a:gridCol>
              </a:tblGrid>
              <a:tr h="370840">
                <a:tc>
                  <a:txBody>
                    <a:bodyPr/>
                    <a:lstStyle/>
                    <a:p>
                      <a:r>
                        <a:rPr lang="fi-FI" dirty="0"/>
                        <a:t>Muutoksen kohde</a:t>
                      </a:r>
                    </a:p>
                  </a:txBody>
                  <a:tcPr>
                    <a:solidFill>
                      <a:schemeClr val="bg1">
                        <a:lumMod val="50000"/>
                      </a:schemeClr>
                    </a:solidFill>
                  </a:tcPr>
                </a:tc>
                <a:tc>
                  <a:txBody>
                    <a:bodyPr/>
                    <a:lstStyle/>
                    <a:p>
                      <a:r>
                        <a:rPr lang="fi-FI" dirty="0"/>
                        <a:t>On vaikutuksia</a:t>
                      </a:r>
                    </a:p>
                  </a:txBody>
                  <a:tcPr>
                    <a:solidFill>
                      <a:schemeClr val="bg1">
                        <a:lumMod val="50000"/>
                      </a:schemeClr>
                    </a:solidFill>
                  </a:tcPr>
                </a:tc>
                <a:tc>
                  <a:txBody>
                    <a:bodyPr/>
                    <a:lstStyle/>
                    <a:p>
                      <a:r>
                        <a:rPr lang="fi-FI" dirty="0"/>
                        <a:t>Ei ole vaikutuksia</a:t>
                      </a:r>
                    </a:p>
                  </a:txBody>
                  <a:tcPr>
                    <a:solidFill>
                      <a:schemeClr val="bg1">
                        <a:lumMod val="50000"/>
                      </a:schemeClr>
                    </a:solidFill>
                  </a:tcPr>
                </a:tc>
                <a:tc>
                  <a:txBody>
                    <a:bodyPr/>
                    <a:lstStyle/>
                    <a:p>
                      <a:r>
                        <a:rPr lang="fi-FI" dirty="0"/>
                        <a:t>Selvitettävä</a:t>
                      </a:r>
                    </a:p>
                  </a:txBody>
                  <a:tcPr>
                    <a:solidFill>
                      <a:schemeClr val="bg1">
                        <a:lumMod val="50000"/>
                      </a:schemeClr>
                    </a:solidFill>
                  </a:tcPr>
                </a:tc>
                <a:extLst>
                  <a:ext uri="{0D108BD9-81ED-4DB2-BD59-A6C34878D82A}">
                    <a16:rowId xmlns:a16="http://schemas.microsoft.com/office/drawing/2014/main" val="2741402869"/>
                  </a:ext>
                </a:extLst>
              </a:tr>
              <a:tr h="370840">
                <a:tc>
                  <a:txBody>
                    <a:bodyPr/>
                    <a:lstStyle/>
                    <a:p>
                      <a:r>
                        <a:rPr lang="fi-FI" dirty="0"/>
                        <a:t>Kirjaston hankintakustannukset sekä henkilöstön palkkauskustannukset</a:t>
                      </a:r>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extLst>
                  <a:ext uri="{0D108BD9-81ED-4DB2-BD59-A6C34878D82A}">
                    <a16:rowId xmlns:a16="http://schemas.microsoft.com/office/drawing/2014/main" val="2662158154"/>
                  </a:ext>
                </a:extLst>
              </a:tr>
              <a:tr h="370840">
                <a:tc>
                  <a:txBody>
                    <a:bodyPr/>
                    <a:lstStyle/>
                    <a:p>
                      <a:r>
                        <a:rPr lang="fi-FI" dirty="0"/>
                        <a:t>Väestöryhmien ja kotitalouksien asema ja käyttäytyminen</a:t>
                      </a:r>
                    </a:p>
                  </a:txBody>
                  <a:tcPr>
                    <a:solidFill>
                      <a:srgbClr val="BFBFBF"/>
                    </a:solidFill>
                  </a:tcPr>
                </a:tc>
                <a:tc>
                  <a:txBody>
                    <a:bodyPr/>
                    <a:lstStyle/>
                    <a:p>
                      <a:endParaRPr lang="fi-FI" dirty="0"/>
                    </a:p>
                  </a:txBody>
                  <a:tcPr>
                    <a:solidFill>
                      <a:srgbClr val="BFBFBF"/>
                    </a:solidFill>
                  </a:tcPr>
                </a:tc>
                <a:tc>
                  <a:txBody>
                    <a:bodyPr/>
                    <a:lstStyle/>
                    <a:p>
                      <a:endParaRPr lang="fi-FI" dirty="0"/>
                    </a:p>
                  </a:txBody>
                  <a:tcPr>
                    <a:solidFill>
                      <a:srgbClr val="BFBFBF"/>
                    </a:solidFill>
                  </a:tcPr>
                </a:tc>
                <a:tc>
                  <a:txBody>
                    <a:bodyPr/>
                    <a:lstStyle/>
                    <a:p>
                      <a:endParaRPr lang="fi-FI" dirty="0"/>
                    </a:p>
                  </a:txBody>
                  <a:tcPr>
                    <a:solidFill>
                      <a:srgbClr val="BFBFBF"/>
                    </a:solidFill>
                  </a:tcPr>
                </a:tc>
                <a:extLst>
                  <a:ext uri="{0D108BD9-81ED-4DB2-BD59-A6C34878D82A}">
                    <a16:rowId xmlns:a16="http://schemas.microsoft.com/office/drawing/2014/main" val="1954052720"/>
                  </a:ext>
                </a:extLst>
              </a:tr>
              <a:tr h="370840">
                <a:tc>
                  <a:txBody>
                    <a:bodyPr/>
                    <a:lstStyle/>
                    <a:p>
                      <a:r>
                        <a:rPr lang="fi-FI" dirty="0"/>
                        <a:t>Yritysten toiminta, niiden välinen kilpailu ja kansainvälinen kilpailukyky ja markkinoiden toimivuus</a:t>
                      </a:r>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extLst>
                  <a:ext uri="{0D108BD9-81ED-4DB2-BD59-A6C34878D82A}">
                    <a16:rowId xmlns:a16="http://schemas.microsoft.com/office/drawing/2014/main" val="2630288289"/>
                  </a:ext>
                </a:extLst>
              </a:tr>
              <a:tr h="370840">
                <a:tc>
                  <a:txBody>
                    <a:bodyPr/>
                    <a:lstStyle/>
                    <a:p>
                      <a:r>
                        <a:rPr lang="fi-FI" dirty="0"/>
                        <a:t>Kunnallistalouden yhteisöjen rahoitus, voimavarojen jako, työllisyys ja tuottavuus</a:t>
                      </a:r>
                    </a:p>
                  </a:txBody>
                  <a:tcPr>
                    <a:solidFill>
                      <a:srgbClr val="BFBFBF"/>
                    </a:solidFill>
                  </a:tcPr>
                </a:tc>
                <a:tc>
                  <a:txBody>
                    <a:bodyPr/>
                    <a:lstStyle/>
                    <a:p>
                      <a:endParaRPr lang="fi-FI" dirty="0"/>
                    </a:p>
                  </a:txBody>
                  <a:tcPr>
                    <a:solidFill>
                      <a:srgbClr val="BFBFBF"/>
                    </a:solidFill>
                  </a:tcPr>
                </a:tc>
                <a:tc>
                  <a:txBody>
                    <a:bodyPr/>
                    <a:lstStyle/>
                    <a:p>
                      <a:endParaRPr lang="fi-FI" dirty="0"/>
                    </a:p>
                  </a:txBody>
                  <a:tcPr>
                    <a:solidFill>
                      <a:srgbClr val="BFBFBF"/>
                    </a:solidFill>
                  </a:tcPr>
                </a:tc>
                <a:tc>
                  <a:txBody>
                    <a:bodyPr/>
                    <a:lstStyle/>
                    <a:p>
                      <a:endParaRPr lang="fi-FI" dirty="0"/>
                    </a:p>
                  </a:txBody>
                  <a:tcPr>
                    <a:solidFill>
                      <a:srgbClr val="BFBFBF"/>
                    </a:solidFill>
                  </a:tcPr>
                </a:tc>
                <a:extLst>
                  <a:ext uri="{0D108BD9-81ED-4DB2-BD59-A6C34878D82A}">
                    <a16:rowId xmlns:a16="http://schemas.microsoft.com/office/drawing/2014/main" val="3684374797"/>
                  </a:ext>
                </a:extLst>
              </a:tr>
              <a:tr h="370840">
                <a:tc>
                  <a:txBody>
                    <a:bodyPr/>
                    <a:lstStyle/>
                    <a:p>
                      <a:r>
                        <a:rPr lang="fi-FI" dirty="0"/>
                        <a:t>Palvelutuotannon muutos</a:t>
                      </a:r>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tc>
                  <a:txBody>
                    <a:bodyPr/>
                    <a:lstStyle/>
                    <a:p>
                      <a:endParaRPr lang="fi-FI" dirty="0"/>
                    </a:p>
                  </a:txBody>
                  <a:tcPr>
                    <a:solidFill>
                      <a:srgbClr val="E9EBF5"/>
                    </a:solidFill>
                  </a:tcPr>
                </a:tc>
                <a:extLst>
                  <a:ext uri="{0D108BD9-81ED-4DB2-BD59-A6C34878D82A}">
                    <a16:rowId xmlns:a16="http://schemas.microsoft.com/office/drawing/2014/main" val="3220821855"/>
                  </a:ext>
                </a:extLst>
              </a:tr>
              <a:tr h="271569">
                <a:tc>
                  <a:txBody>
                    <a:bodyPr/>
                    <a:lstStyle/>
                    <a:p>
                      <a:r>
                        <a:rPr lang="fi-FI" dirty="0"/>
                        <a:t>Jokin muu, mikä</a:t>
                      </a:r>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tc>
                  <a:txBody>
                    <a:bodyPr/>
                    <a:lstStyle/>
                    <a:p>
                      <a:endParaRPr lang="fi-FI" dirty="0"/>
                    </a:p>
                  </a:txBody>
                  <a:tcPr>
                    <a:solidFill>
                      <a:schemeClr val="bg1">
                        <a:lumMod val="75000"/>
                      </a:schemeClr>
                    </a:solidFill>
                  </a:tcPr>
                </a:tc>
                <a:extLst>
                  <a:ext uri="{0D108BD9-81ED-4DB2-BD59-A6C34878D82A}">
                    <a16:rowId xmlns:a16="http://schemas.microsoft.com/office/drawing/2014/main" val="412266522"/>
                  </a:ext>
                </a:extLst>
              </a:tr>
            </a:tbl>
          </a:graphicData>
        </a:graphic>
      </p:graphicFrame>
    </p:spTree>
    <p:extLst>
      <p:ext uri="{BB962C8B-B14F-4D97-AF65-F5344CB8AC3E}">
        <p14:creationId xmlns:p14="http://schemas.microsoft.com/office/powerpoint/2010/main" val="4157254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984BDF-D235-9493-5BE3-525261849FCB}"/>
              </a:ext>
            </a:extLst>
          </p:cNvPr>
          <p:cNvSpPr>
            <a:spLocks noGrp="1"/>
          </p:cNvSpPr>
          <p:nvPr>
            <p:ph type="title"/>
          </p:nvPr>
        </p:nvSpPr>
        <p:spPr>
          <a:xfrm>
            <a:off x="838200" y="365125"/>
            <a:ext cx="8877300" cy="701675"/>
          </a:xfrm>
          <a:solidFill>
            <a:srgbClr val="49BF64"/>
          </a:solidFill>
        </p:spPr>
        <p:txBody>
          <a:bodyPr/>
          <a:lstStyle/>
          <a:p>
            <a:r>
              <a:rPr lang="fi-FI" dirty="0" err="1"/>
              <a:t>EVAn</a:t>
            </a:r>
            <a:r>
              <a:rPr lang="fi-FI" dirty="0"/>
              <a:t> tueksi mukaan päätöksentekoon</a:t>
            </a:r>
          </a:p>
        </p:txBody>
      </p:sp>
      <p:sp>
        <p:nvSpPr>
          <p:cNvPr id="3" name="Sisällön paikkamerkki 2">
            <a:extLst>
              <a:ext uri="{FF2B5EF4-FFF2-40B4-BE49-F238E27FC236}">
                <a16:creationId xmlns:a16="http://schemas.microsoft.com/office/drawing/2014/main" id="{1E147F2F-7371-B489-D7A0-C966C2BCF405}"/>
              </a:ext>
            </a:extLst>
          </p:cNvPr>
          <p:cNvSpPr>
            <a:spLocks noGrp="1"/>
          </p:cNvSpPr>
          <p:nvPr>
            <p:ph idx="1"/>
          </p:nvPr>
        </p:nvSpPr>
        <p:spPr>
          <a:xfrm>
            <a:off x="838200" y="1825625"/>
            <a:ext cx="8877300" cy="4351338"/>
          </a:xfrm>
        </p:spPr>
        <p:txBody>
          <a:bodyPr>
            <a:normAutofit fontScale="77500" lnSpcReduction="20000"/>
          </a:bodyPr>
          <a:lstStyle/>
          <a:p>
            <a:pPr marL="514350" indent="-514350">
              <a:buFont typeface="+mj-lt"/>
              <a:buAutoNum type="arabicPeriod"/>
            </a:pPr>
            <a:r>
              <a:rPr lang="fi-FI" sz="3000" dirty="0"/>
              <a:t>Tilastot, indikaatiojärjestelmät, julkiset indikaattorit (esim. tilastokeskus) ja seuranta-järjestelmän tulokset (esim. hyvinvointikertomus)</a:t>
            </a:r>
          </a:p>
          <a:p>
            <a:pPr marL="514350" indent="-514350">
              <a:buFont typeface="+mj-lt"/>
              <a:buAutoNum type="arabicPeriod"/>
            </a:pPr>
            <a:r>
              <a:rPr lang="fi-FI" sz="3000" dirty="0"/>
              <a:t>Kunnan strategiset tavoitteet</a:t>
            </a:r>
          </a:p>
          <a:p>
            <a:pPr marL="514350" indent="-514350">
              <a:buFont typeface="+mj-lt"/>
              <a:buAutoNum type="arabicPeriod"/>
            </a:pPr>
            <a:r>
              <a:rPr lang="fi-FI" sz="3000" dirty="0"/>
              <a:t>Kuntalaisten mielipiteet, palvelutyytyväisyyskyselyjen tulokset tai sähköiset mielipidekyselyt</a:t>
            </a:r>
          </a:p>
          <a:p>
            <a:pPr marL="514350" indent="-514350">
              <a:buFont typeface="+mj-lt"/>
              <a:buAutoNum type="arabicPeriod"/>
            </a:pPr>
            <a:r>
              <a:rPr lang="fi-FI" sz="3000" dirty="0"/>
              <a:t>Mahdollisuudet lähetekeskustelun, foorumityöskentelyn tai sähköisen mielipidekyselyn toteuttaminen</a:t>
            </a:r>
          </a:p>
          <a:p>
            <a:pPr marL="514350" indent="-514350">
              <a:buFont typeface="+mj-lt"/>
              <a:buAutoNum type="arabicPeriod"/>
            </a:pPr>
            <a:r>
              <a:rPr lang="fi-FI" sz="3000" dirty="0"/>
              <a:t>Asiantuntijaverkoston poikkihallinnollisten vaikutusten selvittäminen</a:t>
            </a:r>
          </a:p>
          <a:p>
            <a:pPr marL="514350" indent="-514350">
              <a:buFont typeface="+mj-lt"/>
              <a:buAutoNum type="arabicPeriod"/>
            </a:pPr>
            <a:r>
              <a:rPr lang="fi-FI" sz="3000" dirty="0"/>
              <a:t>Työntekijöiden hiljainen tieto valmistelun tueksi</a:t>
            </a:r>
          </a:p>
          <a:p>
            <a:pPr marL="514350" indent="-514350">
              <a:buFont typeface="+mj-lt"/>
              <a:buAutoNum type="arabicPeriod"/>
            </a:pPr>
            <a:r>
              <a:rPr lang="fi-FI" sz="3000" dirty="0"/>
              <a:t>Mahdollisia laatutyön työkaluja </a:t>
            </a:r>
            <a:r>
              <a:rPr lang="fi-FI" sz="3000" dirty="0" err="1"/>
              <a:t>EVAn</a:t>
            </a:r>
            <a:r>
              <a:rPr lang="fi-FI" sz="3000" dirty="0"/>
              <a:t> tueksi</a:t>
            </a:r>
          </a:p>
          <a:p>
            <a:pPr marL="514350" indent="-514350">
              <a:buFont typeface="+mj-lt"/>
              <a:buAutoNum type="arabicPeriod"/>
            </a:pPr>
            <a:r>
              <a:rPr lang="fi-FI" sz="3000" dirty="0"/>
              <a:t>Koulutus luottamushenkilöille ja valmistelijoille</a:t>
            </a:r>
          </a:p>
          <a:p>
            <a:pPr marL="514350" indent="-514350">
              <a:buFont typeface="+mj-lt"/>
              <a:buAutoNum type="arabicPeriod"/>
            </a:pPr>
            <a:endParaRPr lang="fi-FI" dirty="0"/>
          </a:p>
        </p:txBody>
      </p:sp>
      <p:pic>
        <p:nvPicPr>
          <p:cNvPr id="5" name="Picture 5" descr="Logo&#10;&#10;Description automatically generated">
            <a:extLst>
              <a:ext uri="{FF2B5EF4-FFF2-40B4-BE49-F238E27FC236}">
                <a16:creationId xmlns:a16="http://schemas.microsoft.com/office/drawing/2014/main" id="{CA739B54-24F6-C3CD-5C33-7685F72291C3}"/>
              </a:ext>
            </a:extLst>
          </p:cNvPr>
          <p:cNvPicPr>
            <a:picLocks noChangeAspect="1"/>
          </p:cNvPicPr>
          <p:nvPr/>
        </p:nvPicPr>
        <p:blipFill>
          <a:blip r:embed="rId2"/>
          <a:stretch>
            <a:fillRect/>
          </a:stretch>
        </p:blipFill>
        <p:spPr>
          <a:xfrm>
            <a:off x="10058400" y="201611"/>
            <a:ext cx="1836463" cy="503518"/>
          </a:xfrm>
          <a:prstGeom prst="rect">
            <a:avLst/>
          </a:prstGeom>
        </p:spPr>
      </p:pic>
    </p:spTree>
    <p:extLst>
      <p:ext uri="{BB962C8B-B14F-4D97-AF65-F5344CB8AC3E}">
        <p14:creationId xmlns:p14="http://schemas.microsoft.com/office/powerpoint/2010/main" val="266057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984BDF-D235-9493-5BE3-525261849FCB}"/>
              </a:ext>
            </a:extLst>
          </p:cNvPr>
          <p:cNvSpPr>
            <a:spLocks noGrp="1"/>
          </p:cNvSpPr>
          <p:nvPr>
            <p:ph type="title"/>
          </p:nvPr>
        </p:nvSpPr>
        <p:spPr>
          <a:xfrm>
            <a:off x="838199" y="365125"/>
            <a:ext cx="9077587" cy="701675"/>
          </a:xfrm>
          <a:solidFill>
            <a:srgbClr val="49BF64"/>
          </a:solidFill>
        </p:spPr>
        <p:txBody>
          <a:bodyPr>
            <a:normAutofit/>
          </a:bodyPr>
          <a:lstStyle/>
          <a:p>
            <a:r>
              <a:rPr lang="fi-FI" sz="3200" b="1" dirty="0"/>
              <a:t>Seuranta</a:t>
            </a:r>
          </a:p>
        </p:txBody>
      </p:sp>
      <p:sp>
        <p:nvSpPr>
          <p:cNvPr id="3" name="Sisällön paikkamerkki 2">
            <a:extLst>
              <a:ext uri="{FF2B5EF4-FFF2-40B4-BE49-F238E27FC236}">
                <a16:creationId xmlns:a16="http://schemas.microsoft.com/office/drawing/2014/main" id="{1E147F2F-7371-B489-D7A0-C966C2BCF405}"/>
              </a:ext>
            </a:extLst>
          </p:cNvPr>
          <p:cNvSpPr>
            <a:spLocks noGrp="1"/>
          </p:cNvSpPr>
          <p:nvPr>
            <p:ph idx="1"/>
          </p:nvPr>
        </p:nvSpPr>
        <p:spPr>
          <a:xfrm>
            <a:off x="838199" y="1825625"/>
            <a:ext cx="9463481" cy="4351338"/>
          </a:xfrm>
        </p:spPr>
        <p:txBody>
          <a:bodyPr>
            <a:normAutofit/>
          </a:bodyPr>
          <a:lstStyle/>
          <a:p>
            <a:pPr marL="0" indent="0">
              <a:buNone/>
            </a:pPr>
            <a:r>
              <a:rPr lang="fi-FI" sz="2400" dirty="0"/>
              <a:t>• Vaikutuksia voidaan arvioida sekä lyhyellä että pitkällä aikajänteellä. EVA antaa päättäjälle tietoa tulevan päätöksen todennäköisistä vaikutuksista. Erilaisten vaihtoehtojen käsittely ja vaikutusten jäsentäminen auttaa tulevaisuuden hahmottamisessa ja pitkäjänteisten vaikuttavien päätösten teossa. </a:t>
            </a:r>
          </a:p>
          <a:p>
            <a:pPr marL="0" indent="0">
              <a:buNone/>
            </a:pPr>
            <a:r>
              <a:rPr lang="fi-FI" sz="2400" dirty="0"/>
              <a:t>• Tehdyt ennakkoarvioinnit eli </a:t>
            </a:r>
            <a:r>
              <a:rPr lang="fi-FI" sz="2400" dirty="0" err="1"/>
              <a:t>EVA:t</a:t>
            </a:r>
            <a:r>
              <a:rPr lang="fi-FI" sz="2400" dirty="0"/>
              <a:t> kootaan kunnassa vuosittain yhteen tarkastuslautakunnan laatimaan arviointikertomukseen kunnan muun arviointitiedon kanssa, jossa arvioidaan sitä, ovatko valtuuston asettamat toiminnalliset ja taloudelliset tavoitteet kunnassa ja kuntakonsernissa toteutuneet. Tämä on osa kunnan tilinpäätöksen tarkastusta, ja se perustuu kuntalain 71 §:</a:t>
            </a:r>
            <a:r>
              <a:rPr lang="fi-FI" sz="2400" dirty="0" err="1"/>
              <a:t>ään</a:t>
            </a:r>
            <a:r>
              <a:rPr lang="fi-FI" sz="2400" dirty="0"/>
              <a:t>.</a:t>
            </a:r>
          </a:p>
        </p:txBody>
      </p:sp>
      <p:pic>
        <p:nvPicPr>
          <p:cNvPr id="5" name="Picture 5" descr="Logo&#10;&#10;Description automatically generated">
            <a:extLst>
              <a:ext uri="{FF2B5EF4-FFF2-40B4-BE49-F238E27FC236}">
                <a16:creationId xmlns:a16="http://schemas.microsoft.com/office/drawing/2014/main" id="{CA739B54-24F6-C3CD-5C33-7685F72291C3}"/>
              </a:ext>
            </a:extLst>
          </p:cNvPr>
          <p:cNvPicPr>
            <a:picLocks noChangeAspect="1"/>
          </p:cNvPicPr>
          <p:nvPr/>
        </p:nvPicPr>
        <p:blipFill>
          <a:blip r:embed="rId2"/>
          <a:stretch>
            <a:fillRect/>
          </a:stretch>
        </p:blipFill>
        <p:spPr>
          <a:xfrm>
            <a:off x="10058400" y="201611"/>
            <a:ext cx="1836463" cy="503518"/>
          </a:xfrm>
          <a:prstGeom prst="rect">
            <a:avLst/>
          </a:prstGeom>
        </p:spPr>
      </p:pic>
    </p:spTree>
    <p:extLst>
      <p:ext uri="{BB962C8B-B14F-4D97-AF65-F5344CB8AC3E}">
        <p14:creationId xmlns:p14="http://schemas.microsoft.com/office/powerpoint/2010/main" val="295235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5EF2AF6-A867-14DD-56D1-3F24559D7A40}"/>
              </a:ext>
            </a:extLst>
          </p:cNvPr>
          <p:cNvSpPr>
            <a:spLocks noGrp="1"/>
          </p:cNvSpPr>
          <p:nvPr>
            <p:ph type="title"/>
          </p:nvPr>
        </p:nvSpPr>
        <p:spPr>
          <a:xfrm>
            <a:off x="1152525" y="453370"/>
            <a:ext cx="8048625" cy="901700"/>
          </a:xfrm>
          <a:solidFill>
            <a:srgbClr val="68AD80"/>
          </a:solidFill>
        </p:spPr>
        <p:txBody>
          <a:bodyPr/>
          <a:lstStyle/>
          <a:p>
            <a:r>
              <a:rPr lang="fi-FI" dirty="0"/>
              <a:t>Ennakkovaikutusten arviointi</a:t>
            </a:r>
          </a:p>
        </p:txBody>
      </p:sp>
      <p:sp>
        <p:nvSpPr>
          <p:cNvPr id="3" name="Sisällön paikkamerkki 2">
            <a:extLst>
              <a:ext uri="{FF2B5EF4-FFF2-40B4-BE49-F238E27FC236}">
                <a16:creationId xmlns:a16="http://schemas.microsoft.com/office/drawing/2014/main" id="{3320F1B2-E5B3-8D4E-D69E-01131423A1CF}"/>
              </a:ext>
            </a:extLst>
          </p:cNvPr>
          <p:cNvSpPr>
            <a:spLocks noGrp="1"/>
          </p:cNvSpPr>
          <p:nvPr>
            <p:ph idx="1"/>
          </p:nvPr>
        </p:nvSpPr>
        <p:spPr/>
        <p:txBody>
          <a:bodyPr>
            <a:normAutofit fontScale="77500" lnSpcReduction="20000"/>
          </a:bodyPr>
          <a:lstStyle/>
          <a:p>
            <a:r>
              <a:rPr lang="fi-FI" dirty="0"/>
              <a:t>Kehittää vaikutustietoisempaan, läpinäkyvämpään ja osallistavampaan suuntaan päätöksentekoa</a:t>
            </a:r>
          </a:p>
          <a:p>
            <a:r>
              <a:rPr lang="fi-FI" dirty="0"/>
              <a:t>Tärkeää linjata, mistä asioista EVA tehdään </a:t>
            </a:r>
          </a:p>
          <a:p>
            <a:r>
              <a:rPr lang="fi-FI" dirty="0"/>
              <a:t>Tuo systemaattisuutta päätöksentekoon</a:t>
            </a:r>
          </a:p>
          <a:p>
            <a:r>
              <a:rPr lang="fi-FI" dirty="0"/>
              <a:t>Selkiyttää päätöksen perusteluja ja tuo esille, tukeeko päätös asetettuja tavoitteita</a:t>
            </a:r>
          </a:p>
          <a:p>
            <a:r>
              <a:rPr lang="fi-FI" dirty="0"/>
              <a:t>Tieto mahdollisista vaikutuksista auttaa etsimään jo ennalta keinoja myönteisten vaikutusten vahvistamiseen ja haitallisten vaikutusten ehkäisemiseen tai lieventämiseen.</a:t>
            </a:r>
          </a:p>
          <a:p>
            <a:r>
              <a:rPr lang="fi-FI" dirty="0"/>
              <a:t>Uudelleen valmisteltavien ennakkovaikutusten arviointien määrä vähenee</a:t>
            </a:r>
          </a:p>
          <a:p>
            <a:r>
              <a:rPr lang="fi-FI" dirty="0"/>
              <a:t>Monialainen yhteistyö vahvistuu</a:t>
            </a:r>
          </a:p>
          <a:p>
            <a:r>
              <a:rPr lang="fi-FI" dirty="0"/>
              <a:t>Arvoista ja tavoitteista keskusteleminen helpottuu</a:t>
            </a:r>
          </a:p>
          <a:p>
            <a:r>
              <a:rPr lang="fi-FI" dirty="0"/>
              <a:t>Mahdollisuudet sovitella ristiriitaisia näkökantoja ja tavoitteita paranevat</a:t>
            </a:r>
          </a:p>
          <a:p>
            <a:r>
              <a:rPr lang="fi-FI" dirty="0"/>
              <a:t>Sitoutuminen päätökseen ja sen toimeenpanoon lisääntyy</a:t>
            </a:r>
          </a:p>
          <a:p>
            <a:pPr marL="0" indent="0">
              <a:buNone/>
            </a:pPr>
            <a:endParaRPr lang="fi-FI" dirty="0"/>
          </a:p>
        </p:txBody>
      </p:sp>
      <p:pic>
        <p:nvPicPr>
          <p:cNvPr id="4" name="Picture 5" descr="Logo&#10;&#10;Description automatically generated">
            <a:extLst>
              <a:ext uri="{FF2B5EF4-FFF2-40B4-BE49-F238E27FC236}">
                <a16:creationId xmlns:a16="http://schemas.microsoft.com/office/drawing/2014/main" id="{E548C83E-5BE6-B11C-AB4F-9F0DC035BC9B}"/>
              </a:ext>
            </a:extLst>
          </p:cNvPr>
          <p:cNvPicPr>
            <a:picLocks noChangeAspect="1"/>
          </p:cNvPicPr>
          <p:nvPr/>
        </p:nvPicPr>
        <p:blipFill>
          <a:blip r:embed="rId2"/>
          <a:stretch>
            <a:fillRect/>
          </a:stretch>
        </p:blipFill>
        <p:spPr>
          <a:xfrm>
            <a:off x="10020300" y="400702"/>
            <a:ext cx="1836463" cy="503518"/>
          </a:xfrm>
          <a:prstGeom prst="rect">
            <a:avLst/>
          </a:prstGeom>
        </p:spPr>
      </p:pic>
    </p:spTree>
    <p:extLst>
      <p:ext uri="{BB962C8B-B14F-4D97-AF65-F5344CB8AC3E}">
        <p14:creationId xmlns:p14="http://schemas.microsoft.com/office/powerpoint/2010/main" val="3944379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8237889-E460-1B9F-B7AD-1E65134CDABD}"/>
              </a:ext>
            </a:extLst>
          </p:cNvPr>
          <p:cNvSpPr>
            <a:spLocks noGrp="1"/>
          </p:cNvSpPr>
          <p:nvPr>
            <p:ph type="title"/>
          </p:nvPr>
        </p:nvSpPr>
        <p:spPr>
          <a:xfrm>
            <a:off x="687198" y="216791"/>
            <a:ext cx="8794153" cy="977520"/>
          </a:xfrm>
          <a:solidFill>
            <a:srgbClr val="68AD80"/>
          </a:solidFill>
        </p:spPr>
        <p:txBody>
          <a:bodyPr>
            <a:normAutofit/>
          </a:bodyPr>
          <a:lstStyle/>
          <a:p>
            <a:r>
              <a:rPr lang="fi-FI" sz="4000" dirty="0"/>
              <a:t>Ennakkovaikutusten arviointi (EVA)</a:t>
            </a:r>
          </a:p>
        </p:txBody>
      </p:sp>
      <p:sp>
        <p:nvSpPr>
          <p:cNvPr id="3" name="Sisällön paikkamerkki 2">
            <a:extLst>
              <a:ext uri="{FF2B5EF4-FFF2-40B4-BE49-F238E27FC236}">
                <a16:creationId xmlns:a16="http://schemas.microsoft.com/office/drawing/2014/main" id="{97C5DF8D-D005-0F29-79FC-D6779F070033}"/>
              </a:ext>
            </a:extLst>
          </p:cNvPr>
          <p:cNvSpPr>
            <a:spLocks noGrp="1"/>
          </p:cNvSpPr>
          <p:nvPr>
            <p:ph idx="1"/>
          </p:nvPr>
        </p:nvSpPr>
        <p:spPr>
          <a:xfrm>
            <a:off x="687198" y="1919156"/>
            <a:ext cx="10515600" cy="4351338"/>
          </a:xfrm>
        </p:spPr>
        <p:txBody>
          <a:bodyPr>
            <a:normAutofit fontScale="77500" lnSpcReduction="20000"/>
          </a:bodyPr>
          <a:lstStyle/>
          <a:p>
            <a:r>
              <a:rPr lang="fi-FI" dirty="0"/>
              <a:t>Tavoitteena on luoda toimintamalli kaikille palvelualueille päätöksen teon tueksi</a:t>
            </a:r>
          </a:p>
          <a:p>
            <a:r>
              <a:rPr lang="fi-FI" dirty="0"/>
              <a:t>Linjaus, mistä asioista tehdään EVA (kts. Diat 10-11)</a:t>
            </a:r>
          </a:p>
          <a:p>
            <a:r>
              <a:rPr lang="fi-FI" dirty="0"/>
              <a:t>Päätöksenteon prosessi esim. kasvatus- ja opetuslautakunnan kokouksessa</a:t>
            </a:r>
          </a:p>
          <a:p>
            <a:pPr lvl="1"/>
            <a:r>
              <a:rPr lang="fi-FI" b="1" dirty="0"/>
              <a:t> Esim. Varhaiskasvatuksen järjestämisen suunnitelma</a:t>
            </a:r>
          </a:p>
          <a:p>
            <a:pPr lvl="1"/>
            <a:r>
              <a:rPr lang="fi-FI" i="1" dirty="0"/>
              <a:t>1. käsittely asia esitetään ja kuvataan seuraavat asiat: </a:t>
            </a:r>
          </a:p>
          <a:p>
            <a:pPr marL="457200" lvl="1" indent="0">
              <a:buNone/>
            </a:pPr>
            <a:r>
              <a:rPr lang="fi-FI" i="1" dirty="0"/>
              <a:t>	</a:t>
            </a:r>
            <a:r>
              <a:rPr lang="fi-FI" dirty="0"/>
              <a:t>Kuntalaisvaikutukset (ihmisiin kohdistuvat vaikutukset), ympäristövaikutukset, organisaatio- ja 	henkilöstövaikutukset ja taloudelliset vaikutukset, lautakunta tarkentaa keskustelun 	pohjalta 	EVA-tarpeen ja mistä tarvitaan lisätietoa</a:t>
            </a:r>
          </a:p>
          <a:p>
            <a:pPr lvl="1"/>
            <a:r>
              <a:rPr lang="fi-FI" i="1" dirty="0"/>
              <a:t>EVA-arvioinnin työstövaihe</a:t>
            </a:r>
            <a:r>
              <a:rPr lang="fi-FI" dirty="0"/>
              <a:t>, jonka tekee organisaation oma asiantuntija</a:t>
            </a:r>
          </a:p>
          <a:p>
            <a:pPr lvl="1"/>
            <a:r>
              <a:rPr lang="fi-FI" i="1" dirty="0"/>
              <a:t>Lautakunta tekee päätöksen</a:t>
            </a:r>
            <a:r>
              <a:rPr lang="fi-FI" dirty="0"/>
              <a:t>, jossa on EVA-arviointi mukana (nolla vaihtoehto ja lisäksi muita vaihtoehtoja), päätöksen perustelu, jotta voidaan tehdä seurantaa (esim. talousnäkökulma, toiminnan kehittyminen haluttuun suuntaan).</a:t>
            </a:r>
          </a:p>
          <a:p>
            <a:pPr marL="457200" lvl="1" indent="0">
              <a:buNone/>
            </a:pPr>
            <a:endParaRPr lang="fi-FI" dirty="0"/>
          </a:p>
          <a:p>
            <a:r>
              <a:rPr lang="fi-FI" dirty="0"/>
              <a:t>Kun asia tulee uudelleen päätettäväksi muutaman vuoden kuluttua niin ensin tarkistetaan tarkistuslistojen avulla EVA tarve. Jos tarkistuksen jälkeen havaitaan isoja muutoksia tulee EVA-tarkastelu tehdä uudestaan (ei siis aina).</a:t>
            </a:r>
          </a:p>
        </p:txBody>
      </p:sp>
      <p:pic>
        <p:nvPicPr>
          <p:cNvPr id="4" name="Picture 5" descr="Logo&#10;&#10;Description automatically generated">
            <a:extLst>
              <a:ext uri="{FF2B5EF4-FFF2-40B4-BE49-F238E27FC236}">
                <a16:creationId xmlns:a16="http://schemas.microsoft.com/office/drawing/2014/main" id="{E46E9061-3E56-EB89-7F09-D7F4D412CFE3}"/>
              </a:ext>
            </a:extLst>
          </p:cNvPr>
          <p:cNvPicPr>
            <a:picLocks noChangeAspect="1"/>
          </p:cNvPicPr>
          <p:nvPr/>
        </p:nvPicPr>
        <p:blipFill>
          <a:blip r:embed="rId2"/>
          <a:stretch>
            <a:fillRect/>
          </a:stretch>
        </p:blipFill>
        <p:spPr>
          <a:xfrm>
            <a:off x="10058400" y="201611"/>
            <a:ext cx="1836463" cy="503518"/>
          </a:xfrm>
          <a:prstGeom prst="rect">
            <a:avLst/>
          </a:prstGeom>
        </p:spPr>
      </p:pic>
    </p:spTree>
    <p:extLst>
      <p:ext uri="{BB962C8B-B14F-4D97-AF65-F5344CB8AC3E}">
        <p14:creationId xmlns:p14="http://schemas.microsoft.com/office/powerpoint/2010/main" val="868971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642701-BB73-65E0-934D-EF569D3203D0}"/>
              </a:ext>
            </a:extLst>
          </p:cNvPr>
          <p:cNvSpPr>
            <a:spLocks noGrp="1"/>
          </p:cNvSpPr>
          <p:nvPr>
            <p:ph type="ctrTitle"/>
          </p:nvPr>
        </p:nvSpPr>
        <p:spPr/>
        <p:txBody>
          <a:bodyPr/>
          <a:lstStyle/>
          <a:p>
            <a:endParaRPr lang="fi-FI" dirty="0"/>
          </a:p>
        </p:txBody>
      </p:sp>
      <p:sp>
        <p:nvSpPr>
          <p:cNvPr id="3" name="Alaotsikko 2">
            <a:extLst>
              <a:ext uri="{FF2B5EF4-FFF2-40B4-BE49-F238E27FC236}">
                <a16:creationId xmlns:a16="http://schemas.microsoft.com/office/drawing/2014/main" id="{FD2B65FD-B3FC-B914-7AE7-3B53B8E4D7BA}"/>
              </a:ext>
            </a:extLst>
          </p:cNvPr>
          <p:cNvSpPr>
            <a:spLocks noGrp="1"/>
          </p:cNvSpPr>
          <p:nvPr>
            <p:ph type="subTitle" idx="1"/>
          </p:nvPr>
        </p:nvSpPr>
        <p:spPr/>
        <p:txBody>
          <a:bodyPr/>
          <a:lstStyle/>
          <a:p>
            <a:endParaRPr lang="fi-FI"/>
          </a:p>
        </p:txBody>
      </p:sp>
      <p:pic>
        <p:nvPicPr>
          <p:cNvPr id="5" name="Kuva 4">
            <a:extLst>
              <a:ext uri="{FF2B5EF4-FFF2-40B4-BE49-F238E27FC236}">
                <a16:creationId xmlns:a16="http://schemas.microsoft.com/office/drawing/2014/main" id="{68BF1CCC-38D3-4B8E-F788-B635F9F62B6E}"/>
              </a:ext>
            </a:extLst>
          </p:cNvPr>
          <p:cNvPicPr>
            <a:picLocks noChangeAspect="1"/>
          </p:cNvPicPr>
          <p:nvPr/>
        </p:nvPicPr>
        <p:blipFill rotWithShape="1">
          <a:blip r:embed="rId2"/>
          <a:srcRect l="20547" t="34443" r="25000" b="11112"/>
          <a:stretch/>
        </p:blipFill>
        <p:spPr>
          <a:xfrm>
            <a:off x="146332" y="163808"/>
            <a:ext cx="11899335" cy="6692309"/>
          </a:xfrm>
          <a:prstGeom prst="rect">
            <a:avLst/>
          </a:prstGeom>
        </p:spPr>
      </p:pic>
    </p:spTree>
    <p:extLst>
      <p:ext uri="{BB962C8B-B14F-4D97-AF65-F5344CB8AC3E}">
        <p14:creationId xmlns:p14="http://schemas.microsoft.com/office/powerpoint/2010/main" val="34503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7525D5D-AA38-97F8-7C1C-6B2B8B7EB903}"/>
              </a:ext>
            </a:extLst>
          </p:cNvPr>
          <p:cNvSpPr>
            <a:spLocks noGrp="1"/>
          </p:cNvSpPr>
          <p:nvPr>
            <p:ph type="title"/>
          </p:nvPr>
        </p:nvSpPr>
        <p:spPr>
          <a:xfrm>
            <a:off x="838200" y="365125"/>
            <a:ext cx="8705295" cy="913259"/>
          </a:xfrm>
          <a:solidFill>
            <a:srgbClr val="68AD80"/>
          </a:solidFill>
        </p:spPr>
        <p:txBody>
          <a:bodyPr>
            <a:normAutofit/>
          </a:bodyPr>
          <a:lstStyle/>
          <a:p>
            <a:r>
              <a:rPr lang="fi-FI" sz="4000" dirty="0"/>
              <a:t>Prosessi vaiheittain</a:t>
            </a:r>
          </a:p>
        </p:txBody>
      </p:sp>
      <p:pic>
        <p:nvPicPr>
          <p:cNvPr id="5" name="Sisällön paikkamerkki 4">
            <a:extLst>
              <a:ext uri="{FF2B5EF4-FFF2-40B4-BE49-F238E27FC236}">
                <a16:creationId xmlns:a16="http://schemas.microsoft.com/office/drawing/2014/main" id="{91C778CA-1BC9-5083-4ABD-19F97332411C}"/>
              </a:ext>
            </a:extLst>
          </p:cNvPr>
          <p:cNvPicPr>
            <a:picLocks noGrp="1" noChangeAspect="1"/>
          </p:cNvPicPr>
          <p:nvPr>
            <p:ph idx="1"/>
          </p:nvPr>
        </p:nvPicPr>
        <p:blipFill rotWithShape="1">
          <a:blip r:embed="rId2"/>
          <a:srcRect l="33008" t="41325" r="38426" b="29661"/>
          <a:stretch/>
        </p:blipFill>
        <p:spPr>
          <a:xfrm>
            <a:off x="896923" y="2437793"/>
            <a:ext cx="6562725" cy="3749446"/>
          </a:xfrm>
        </p:spPr>
      </p:pic>
      <p:pic>
        <p:nvPicPr>
          <p:cNvPr id="3" name="Picture 5" descr="Logo&#10;&#10;Description automatically generated">
            <a:extLst>
              <a:ext uri="{FF2B5EF4-FFF2-40B4-BE49-F238E27FC236}">
                <a16:creationId xmlns:a16="http://schemas.microsoft.com/office/drawing/2014/main" id="{A1E50C0A-3EBE-7239-DE46-E585DC1501F5}"/>
              </a:ext>
            </a:extLst>
          </p:cNvPr>
          <p:cNvPicPr>
            <a:picLocks noChangeAspect="1"/>
          </p:cNvPicPr>
          <p:nvPr/>
        </p:nvPicPr>
        <p:blipFill>
          <a:blip r:embed="rId3"/>
          <a:stretch>
            <a:fillRect/>
          </a:stretch>
        </p:blipFill>
        <p:spPr>
          <a:xfrm>
            <a:off x="10058400" y="201611"/>
            <a:ext cx="1836463" cy="503518"/>
          </a:xfrm>
          <a:prstGeom prst="rect">
            <a:avLst/>
          </a:prstGeom>
        </p:spPr>
      </p:pic>
      <p:sp>
        <p:nvSpPr>
          <p:cNvPr id="7" name="Tekstiruutu 6">
            <a:extLst>
              <a:ext uri="{FF2B5EF4-FFF2-40B4-BE49-F238E27FC236}">
                <a16:creationId xmlns:a16="http://schemas.microsoft.com/office/drawing/2014/main" id="{0DE606BC-C9F6-6606-E8CD-7C048BDACE23}"/>
              </a:ext>
            </a:extLst>
          </p:cNvPr>
          <p:cNvSpPr txBox="1"/>
          <p:nvPr/>
        </p:nvSpPr>
        <p:spPr>
          <a:xfrm>
            <a:off x="896923" y="1534923"/>
            <a:ext cx="8646572" cy="646331"/>
          </a:xfrm>
          <a:prstGeom prst="rect">
            <a:avLst/>
          </a:prstGeom>
          <a:noFill/>
          <a:ln w="57150">
            <a:solidFill>
              <a:srgbClr val="8CC4A2"/>
            </a:solidFill>
          </a:ln>
        </p:spPr>
        <p:txBody>
          <a:bodyPr wrap="square" rtlCol="0">
            <a:spAutoFit/>
          </a:bodyPr>
          <a:lstStyle/>
          <a:p>
            <a:r>
              <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rPr>
              <a:t>Kuvio. Ennakkovaikutusten arvioinnin vaiheet ja </a:t>
            </a:r>
            <a:r>
              <a:rPr lang="fi-FI" dirty="0">
                <a:solidFill>
                  <a:prstClr val="black"/>
                </a:solidFill>
                <a:latin typeface="Calibri" panose="020F0502020204030204"/>
              </a:rPr>
              <a:t>niiden</a:t>
            </a:r>
            <a:r>
              <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rPr>
              <a:t> liittyminen kunnalliseen päätöksentekoprosessiin</a:t>
            </a:r>
            <a:endParaRPr lang="fi-FI" dirty="0"/>
          </a:p>
        </p:txBody>
      </p:sp>
    </p:spTree>
    <p:extLst>
      <p:ext uri="{BB962C8B-B14F-4D97-AF65-F5344CB8AC3E}">
        <p14:creationId xmlns:p14="http://schemas.microsoft.com/office/powerpoint/2010/main" val="3820188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05D677-8AE8-6587-2572-21CACA8DE395}"/>
              </a:ext>
            </a:extLst>
          </p:cNvPr>
          <p:cNvSpPr>
            <a:spLocks noGrp="1"/>
          </p:cNvSpPr>
          <p:nvPr>
            <p:ph type="title"/>
          </p:nvPr>
        </p:nvSpPr>
        <p:spPr>
          <a:xfrm>
            <a:off x="1366708" y="1132514"/>
            <a:ext cx="3666688" cy="1304803"/>
          </a:xfrm>
          <a:solidFill>
            <a:srgbClr val="68AD80"/>
          </a:solidFill>
        </p:spPr>
        <p:txBody>
          <a:bodyPr>
            <a:normAutofit fontScale="90000"/>
          </a:bodyPr>
          <a:lstStyle/>
          <a:p>
            <a:r>
              <a:rPr lang="fi-FI" sz="2800" b="1" dirty="0"/>
              <a:t>Mistä päätöksistä tehdään ennakkovaikutusten arviointi?</a:t>
            </a:r>
          </a:p>
        </p:txBody>
      </p:sp>
      <p:sp>
        <p:nvSpPr>
          <p:cNvPr id="6" name="Tekstiruutu 5">
            <a:extLst>
              <a:ext uri="{FF2B5EF4-FFF2-40B4-BE49-F238E27FC236}">
                <a16:creationId xmlns:a16="http://schemas.microsoft.com/office/drawing/2014/main" id="{97DA06AF-AD17-790A-CECD-4642B30EE8A2}"/>
              </a:ext>
            </a:extLst>
          </p:cNvPr>
          <p:cNvSpPr txBox="1"/>
          <p:nvPr/>
        </p:nvSpPr>
        <p:spPr>
          <a:xfrm>
            <a:off x="1019944" y="6308209"/>
            <a:ext cx="9474684" cy="369332"/>
          </a:xfrm>
          <a:prstGeom prst="rect">
            <a:avLst/>
          </a:prstGeom>
          <a:noFill/>
        </p:spPr>
        <p:txBody>
          <a:bodyPr wrap="square" rtlCol="0">
            <a:spAutoFit/>
          </a:bodyPr>
          <a:lstStyle/>
          <a:p>
            <a:r>
              <a:rPr lang="fi-FI" dirty="0"/>
              <a:t>* Oma arvio ennakkovaikutustenarvioinnin uudelleen tekemisestä tarkistuslistan mukaan</a:t>
            </a:r>
          </a:p>
        </p:txBody>
      </p:sp>
      <p:pic>
        <p:nvPicPr>
          <p:cNvPr id="5" name="Picture 5" descr="Logo&#10;&#10;Description automatically generated">
            <a:extLst>
              <a:ext uri="{FF2B5EF4-FFF2-40B4-BE49-F238E27FC236}">
                <a16:creationId xmlns:a16="http://schemas.microsoft.com/office/drawing/2014/main" id="{6D9C221F-F738-F46E-A178-65549BB76D06}"/>
              </a:ext>
            </a:extLst>
          </p:cNvPr>
          <p:cNvPicPr>
            <a:picLocks noChangeAspect="1"/>
          </p:cNvPicPr>
          <p:nvPr/>
        </p:nvPicPr>
        <p:blipFill>
          <a:blip r:embed="rId2"/>
          <a:stretch>
            <a:fillRect/>
          </a:stretch>
        </p:blipFill>
        <p:spPr>
          <a:xfrm>
            <a:off x="10058400" y="201611"/>
            <a:ext cx="1836463" cy="503518"/>
          </a:xfrm>
          <a:prstGeom prst="rect">
            <a:avLst/>
          </a:prstGeom>
        </p:spPr>
      </p:pic>
      <p:sp>
        <p:nvSpPr>
          <p:cNvPr id="9" name="Tekstiruutu 8">
            <a:extLst>
              <a:ext uri="{FF2B5EF4-FFF2-40B4-BE49-F238E27FC236}">
                <a16:creationId xmlns:a16="http://schemas.microsoft.com/office/drawing/2014/main" id="{CE6526EF-6A4A-E822-197F-7A1D501FA89B}"/>
              </a:ext>
            </a:extLst>
          </p:cNvPr>
          <p:cNvSpPr txBox="1"/>
          <p:nvPr/>
        </p:nvSpPr>
        <p:spPr>
          <a:xfrm>
            <a:off x="1190538" y="2947963"/>
            <a:ext cx="3758966" cy="2031325"/>
          </a:xfrm>
          <a:prstGeom prst="rect">
            <a:avLst/>
          </a:prstGeom>
          <a:noFill/>
        </p:spPr>
        <p:txBody>
          <a:bodyPr wrap="square" rtlCol="0">
            <a:spAutoFit/>
          </a:bodyPr>
          <a:lstStyle/>
          <a:p>
            <a:pPr marL="285750" indent="-285750">
              <a:buFont typeface="Arial" panose="020B0604020202020204" pitchFamily="34" charset="0"/>
              <a:buChar char="•"/>
            </a:pPr>
            <a:r>
              <a:rPr lang="fi-FI" dirty="0"/>
              <a:t>Muutokset palvelurakenteissa</a:t>
            </a:r>
          </a:p>
          <a:p>
            <a:pPr marL="285750" indent="-285750">
              <a:buFont typeface="Arial" panose="020B0604020202020204" pitchFamily="34" charset="0"/>
              <a:buChar char="•"/>
            </a:pPr>
            <a:r>
              <a:rPr lang="fi-FI" dirty="0"/>
              <a:t>Merkittävät muutokset palveluiden mitoituksessa ja laadussa </a:t>
            </a:r>
          </a:p>
          <a:p>
            <a:pPr marL="285750" indent="-285750">
              <a:buFont typeface="Arial" panose="020B0604020202020204" pitchFamily="34" charset="0"/>
              <a:buChar char="•"/>
            </a:pPr>
            <a:r>
              <a:rPr lang="fi-FI" dirty="0"/>
              <a:t>Merkittävästi kustannuksia muuttavat päätökset ja hankkeet </a:t>
            </a:r>
          </a:p>
          <a:p>
            <a:pPr marL="285750" indent="-285750">
              <a:buFont typeface="Arial" panose="020B0604020202020204" pitchFamily="34" charset="0"/>
              <a:buChar char="•"/>
            </a:pPr>
            <a:r>
              <a:rPr lang="fi-FI" dirty="0"/>
              <a:t>Merkittävät investoinnit </a:t>
            </a:r>
          </a:p>
          <a:p>
            <a:pPr marL="285750" indent="-285750">
              <a:buFont typeface="Arial" panose="020B0604020202020204" pitchFamily="34" charset="0"/>
              <a:buChar char="•"/>
            </a:pPr>
            <a:r>
              <a:rPr lang="fi-FI" dirty="0"/>
              <a:t>Kaavoitus</a:t>
            </a:r>
          </a:p>
        </p:txBody>
      </p:sp>
      <p:sp>
        <p:nvSpPr>
          <p:cNvPr id="10" name="Otsikko 1">
            <a:extLst>
              <a:ext uri="{FF2B5EF4-FFF2-40B4-BE49-F238E27FC236}">
                <a16:creationId xmlns:a16="http://schemas.microsoft.com/office/drawing/2014/main" id="{1E01AD3C-428B-1178-9F02-304927210A2E}"/>
              </a:ext>
            </a:extLst>
          </p:cNvPr>
          <p:cNvSpPr txBox="1">
            <a:spLocks/>
          </p:cNvSpPr>
          <p:nvPr/>
        </p:nvSpPr>
        <p:spPr>
          <a:xfrm>
            <a:off x="5839438" y="1132514"/>
            <a:ext cx="3666688" cy="1304803"/>
          </a:xfrm>
          <a:prstGeom prst="rect">
            <a:avLst/>
          </a:prstGeom>
          <a:solidFill>
            <a:srgbClr val="68AD80"/>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800" b="1" dirty="0"/>
              <a:t>Mistä päätöksistä  EI tehdä ennakkovaikutusten arviointia?</a:t>
            </a:r>
          </a:p>
        </p:txBody>
      </p:sp>
      <p:sp>
        <p:nvSpPr>
          <p:cNvPr id="11" name="Tekstiruutu 10">
            <a:extLst>
              <a:ext uri="{FF2B5EF4-FFF2-40B4-BE49-F238E27FC236}">
                <a16:creationId xmlns:a16="http://schemas.microsoft.com/office/drawing/2014/main" id="{21C2BDDD-30D0-3826-8E30-AA990D5DDAAC}"/>
              </a:ext>
            </a:extLst>
          </p:cNvPr>
          <p:cNvSpPr txBox="1"/>
          <p:nvPr/>
        </p:nvSpPr>
        <p:spPr>
          <a:xfrm>
            <a:off x="5839438" y="2796961"/>
            <a:ext cx="4822969" cy="2308324"/>
          </a:xfrm>
          <a:prstGeom prst="rect">
            <a:avLst/>
          </a:prstGeom>
          <a:noFill/>
        </p:spPr>
        <p:txBody>
          <a:bodyPr wrap="square" rtlCol="0">
            <a:spAutoFit/>
          </a:bodyPr>
          <a:lstStyle/>
          <a:p>
            <a:r>
              <a:rPr lang="fi-FI" dirty="0"/>
              <a:t>• Tiedoksi merkittävät asiat </a:t>
            </a:r>
          </a:p>
          <a:p>
            <a:r>
              <a:rPr lang="fi-FI" dirty="0"/>
              <a:t>• Yksilöä koskevat asiat, viranhaltijan nimeämiset </a:t>
            </a:r>
          </a:p>
          <a:p>
            <a:r>
              <a:rPr lang="fi-FI" dirty="0"/>
              <a:t>• Oikaisuvaatimukset </a:t>
            </a:r>
          </a:p>
          <a:p>
            <a:r>
              <a:rPr lang="fi-FI" dirty="0"/>
              <a:t>• Hallinnon sisäisiä järjestelyjä koskevat asiat </a:t>
            </a:r>
          </a:p>
          <a:p>
            <a:r>
              <a:rPr lang="fi-FI" dirty="0"/>
              <a:t>• Hankintapäätökset </a:t>
            </a:r>
          </a:p>
          <a:p>
            <a:r>
              <a:rPr lang="fi-FI" dirty="0"/>
              <a:t>• Toiminnan seuranta, tutkimusraportit ja vastaavat </a:t>
            </a:r>
          </a:p>
          <a:p>
            <a:r>
              <a:rPr lang="fi-FI" dirty="0"/>
              <a:t>• Vastaukset lausuntoihin, kirjeisiin ja esityksiin</a:t>
            </a:r>
          </a:p>
        </p:txBody>
      </p:sp>
    </p:spTree>
    <p:extLst>
      <p:ext uri="{BB962C8B-B14F-4D97-AF65-F5344CB8AC3E}">
        <p14:creationId xmlns:p14="http://schemas.microsoft.com/office/powerpoint/2010/main" val="3273877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D84AF3-6FCE-0194-E79B-1F2F483ADF0D}"/>
              </a:ext>
            </a:extLst>
          </p:cNvPr>
          <p:cNvSpPr>
            <a:spLocks noGrp="1"/>
          </p:cNvSpPr>
          <p:nvPr>
            <p:ph type="title"/>
          </p:nvPr>
        </p:nvSpPr>
        <p:spPr>
          <a:xfrm>
            <a:off x="838200" y="365126"/>
            <a:ext cx="8210550" cy="996950"/>
          </a:xfrm>
          <a:solidFill>
            <a:srgbClr val="68AD80"/>
          </a:solidFill>
        </p:spPr>
        <p:txBody>
          <a:bodyPr/>
          <a:lstStyle/>
          <a:p>
            <a:r>
              <a:rPr lang="fi-FI" dirty="0"/>
              <a:t>EVA prosessi</a:t>
            </a:r>
          </a:p>
        </p:txBody>
      </p:sp>
      <p:graphicFrame>
        <p:nvGraphicFramePr>
          <p:cNvPr id="6" name="Sisällön paikkamerkki 5">
            <a:extLst>
              <a:ext uri="{FF2B5EF4-FFF2-40B4-BE49-F238E27FC236}">
                <a16:creationId xmlns:a16="http://schemas.microsoft.com/office/drawing/2014/main" id="{65351C14-63C1-E63A-ACC7-FBF2F4FD6D32}"/>
              </a:ext>
            </a:extLst>
          </p:cNvPr>
          <p:cNvGraphicFramePr>
            <a:graphicFrameLocks noGrp="1"/>
          </p:cNvGraphicFramePr>
          <p:nvPr>
            <p:ph idx="1"/>
            <p:extLst>
              <p:ext uri="{D42A27DB-BD31-4B8C-83A1-F6EECF244321}">
                <p14:modId xmlns:p14="http://schemas.microsoft.com/office/powerpoint/2010/main" val="443142246"/>
              </p:ext>
            </p:extLst>
          </p:nvPr>
        </p:nvGraphicFramePr>
        <p:xfrm>
          <a:off x="838200" y="1825625"/>
          <a:ext cx="782955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5" descr="Logo&#10;&#10;Description automatically generated">
            <a:extLst>
              <a:ext uri="{FF2B5EF4-FFF2-40B4-BE49-F238E27FC236}">
                <a16:creationId xmlns:a16="http://schemas.microsoft.com/office/drawing/2014/main" id="{356E7FC6-2921-F8C6-7827-BF0FE4EBC252}"/>
              </a:ext>
            </a:extLst>
          </p:cNvPr>
          <p:cNvPicPr>
            <a:picLocks noChangeAspect="1"/>
          </p:cNvPicPr>
          <p:nvPr/>
        </p:nvPicPr>
        <p:blipFill>
          <a:blip r:embed="rId7"/>
          <a:stretch>
            <a:fillRect/>
          </a:stretch>
        </p:blipFill>
        <p:spPr>
          <a:xfrm>
            <a:off x="10058400" y="201611"/>
            <a:ext cx="1836463" cy="503518"/>
          </a:xfrm>
          <a:prstGeom prst="rect">
            <a:avLst/>
          </a:prstGeom>
        </p:spPr>
      </p:pic>
      <p:sp>
        <p:nvSpPr>
          <p:cNvPr id="4" name="Tekstiruutu 3">
            <a:extLst>
              <a:ext uri="{FF2B5EF4-FFF2-40B4-BE49-F238E27FC236}">
                <a16:creationId xmlns:a16="http://schemas.microsoft.com/office/drawing/2014/main" id="{B93791B5-7EBB-3C3F-FE09-813C53EE5680}"/>
              </a:ext>
            </a:extLst>
          </p:cNvPr>
          <p:cNvSpPr txBox="1"/>
          <p:nvPr/>
        </p:nvSpPr>
        <p:spPr>
          <a:xfrm>
            <a:off x="4943475" y="1943932"/>
            <a:ext cx="2771775" cy="646331"/>
          </a:xfrm>
          <a:prstGeom prst="rect">
            <a:avLst/>
          </a:prstGeom>
          <a:noFill/>
          <a:ln w="38100">
            <a:solidFill>
              <a:srgbClr val="5B9BD5"/>
            </a:solidFill>
          </a:ln>
        </p:spPr>
        <p:txBody>
          <a:bodyPr wrap="square" rtlCol="0">
            <a:spAutoFit/>
          </a:bodyPr>
          <a:lstStyle/>
          <a:p>
            <a:r>
              <a:rPr lang="fi-FI" dirty="0"/>
              <a:t>Tarkistuslistan mukaan tarvitaanko EVA</a:t>
            </a:r>
          </a:p>
        </p:txBody>
      </p:sp>
      <p:sp>
        <p:nvSpPr>
          <p:cNvPr id="5" name="Tekstiruutu 4">
            <a:extLst>
              <a:ext uri="{FF2B5EF4-FFF2-40B4-BE49-F238E27FC236}">
                <a16:creationId xmlns:a16="http://schemas.microsoft.com/office/drawing/2014/main" id="{61DF00A6-EC06-391B-0004-B5ABF15CE18E}"/>
              </a:ext>
            </a:extLst>
          </p:cNvPr>
          <p:cNvSpPr txBox="1"/>
          <p:nvPr/>
        </p:nvSpPr>
        <p:spPr>
          <a:xfrm>
            <a:off x="6096000" y="3078475"/>
            <a:ext cx="3819525" cy="369332"/>
          </a:xfrm>
          <a:prstGeom prst="rect">
            <a:avLst/>
          </a:prstGeom>
          <a:noFill/>
          <a:ln w="28575">
            <a:solidFill>
              <a:srgbClr val="52CAB8"/>
            </a:solidFill>
          </a:ln>
        </p:spPr>
        <p:txBody>
          <a:bodyPr wrap="square" rtlCol="0">
            <a:spAutoFit/>
          </a:bodyPr>
          <a:lstStyle/>
          <a:p>
            <a:r>
              <a:rPr lang="fi-FI" dirty="0"/>
              <a:t>Kuvataan EVA-vaikutuksia</a:t>
            </a:r>
          </a:p>
        </p:txBody>
      </p:sp>
      <p:sp>
        <p:nvSpPr>
          <p:cNvPr id="7" name="Tekstiruutu 6">
            <a:extLst>
              <a:ext uri="{FF2B5EF4-FFF2-40B4-BE49-F238E27FC236}">
                <a16:creationId xmlns:a16="http://schemas.microsoft.com/office/drawing/2014/main" id="{98CB049D-0515-29D9-651A-DCE050C98870}"/>
              </a:ext>
            </a:extLst>
          </p:cNvPr>
          <p:cNvSpPr txBox="1"/>
          <p:nvPr/>
        </p:nvSpPr>
        <p:spPr>
          <a:xfrm>
            <a:off x="7290456" y="4100860"/>
            <a:ext cx="3686175" cy="646331"/>
          </a:xfrm>
          <a:prstGeom prst="rect">
            <a:avLst/>
          </a:prstGeom>
          <a:noFill/>
          <a:ln w="28575">
            <a:solidFill>
              <a:srgbClr val="49BF64"/>
            </a:solidFill>
          </a:ln>
        </p:spPr>
        <p:txBody>
          <a:bodyPr wrap="square" rtlCol="0">
            <a:spAutoFit/>
          </a:bodyPr>
          <a:lstStyle/>
          <a:p>
            <a:r>
              <a:rPr lang="fi-FI" dirty="0"/>
              <a:t>Tarkentaa </a:t>
            </a:r>
            <a:r>
              <a:rPr lang="fi-FI" dirty="0" err="1"/>
              <a:t>EVAn</a:t>
            </a:r>
            <a:r>
              <a:rPr lang="fi-FI" dirty="0"/>
              <a:t> tarpeen ja mistä tarvitaan lisätietoja</a:t>
            </a:r>
          </a:p>
        </p:txBody>
      </p:sp>
      <p:sp>
        <p:nvSpPr>
          <p:cNvPr id="8" name="Tekstiruutu 7">
            <a:extLst>
              <a:ext uri="{FF2B5EF4-FFF2-40B4-BE49-F238E27FC236}">
                <a16:creationId xmlns:a16="http://schemas.microsoft.com/office/drawing/2014/main" id="{D62E12CB-4DF9-1931-3E57-3156CBF6C26D}"/>
              </a:ext>
            </a:extLst>
          </p:cNvPr>
          <p:cNvSpPr txBox="1"/>
          <p:nvPr/>
        </p:nvSpPr>
        <p:spPr>
          <a:xfrm>
            <a:off x="8393495" y="5471334"/>
            <a:ext cx="2583136" cy="369332"/>
          </a:xfrm>
          <a:prstGeom prst="rect">
            <a:avLst/>
          </a:prstGeom>
          <a:noFill/>
          <a:ln w="28575">
            <a:solidFill>
              <a:srgbClr val="70AD47"/>
            </a:solidFill>
          </a:ln>
        </p:spPr>
        <p:txBody>
          <a:bodyPr wrap="square" rtlCol="0">
            <a:spAutoFit/>
          </a:bodyPr>
          <a:lstStyle/>
          <a:p>
            <a:r>
              <a:rPr lang="fi-FI" dirty="0"/>
              <a:t>Laaja EVA tarkastelu</a:t>
            </a:r>
          </a:p>
        </p:txBody>
      </p:sp>
    </p:spTree>
    <p:extLst>
      <p:ext uri="{BB962C8B-B14F-4D97-AF65-F5344CB8AC3E}">
        <p14:creationId xmlns:p14="http://schemas.microsoft.com/office/powerpoint/2010/main" val="353625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2032</TotalTime>
  <Words>1467</Words>
  <Application>Microsoft Office PowerPoint</Application>
  <PresentationFormat>Laajakuva</PresentationFormat>
  <Paragraphs>218</Paragraphs>
  <Slides>22</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22</vt:i4>
      </vt:variant>
    </vt:vector>
  </HeadingPairs>
  <TitlesOfParts>
    <vt:vector size="26" baseType="lpstr">
      <vt:lpstr>Arial</vt:lpstr>
      <vt:lpstr>Calibri</vt:lpstr>
      <vt:lpstr>Calibri Light</vt:lpstr>
      <vt:lpstr>Office-teema</vt:lpstr>
      <vt:lpstr>Ennakkovaikutusten arviointi (EVA)</vt:lpstr>
      <vt:lpstr>Ennakkovaikutusten arviointi on lakisääteistä </vt:lpstr>
      <vt:lpstr>Seuranta</vt:lpstr>
      <vt:lpstr>Ennakkovaikutusten arviointi</vt:lpstr>
      <vt:lpstr>Ennakkovaikutusten arviointi (EVA)</vt:lpstr>
      <vt:lpstr>PowerPoint-esitys</vt:lpstr>
      <vt:lpstr>Prosessi vaiheittain</vt:lpstr>
      <vt:lpstr>Mistä päätöksistä tehdään ennakkovaikutusten arviointi?</vt:lpstr>
      <vt:lpstr>EVA prosessi</vt:lpstr>
      <vt:lpstr>Vaihe 1. Päätös ennakkoarvioinnin tekemisestä</vt:lpstr>
      <vt:lpstr>Miten tunnistan EVAn tarpeel-lisuuden</vt:lpstr>
      <vt:lpstr>Ennakkovaikutusten arviointi</vt:lpstr>
      <vt:lpstr>EVAn vaikutustyypit</vt:lpstr>
      <vt:lpstr>Kuntalaisvaikutukset</vt:lpstr>
      <vt:lpstr>Tarkistuslista kuntalaisvaikutuksiin</vt:lpstr>
      <vt:lpstr>Ympäristövaikutukset</vt:lpstr>
      <vt:lpstr>PowerPoint-esitys</vt:lpstr>
      <vt:lpstr>Henkilöstö- ja organisaatiovaikutukset</vt:lpstr>
      <vt:lpstr>Tarkistuslista organisaatio- ja henkilöstövaikutuksiin</vt:lpstr>
      <vt:lpstr>Taloudelliset vaikutukset</vt:lpstr>
      <vt:lpstr>PowerPoint-esitys</vt:lpstr>
      <vt:lpstr>EVAn tueksi mukaan päätöksentekoon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Leino Terhi</dc:creator>
  <cp:lastModifiedBy>Leino Terhi</cp:lastModifiedBy>
  <cp:revision>16</cp:revision>
  <cp:lastPrinted>2023-06-12T10:23:21Z</cp:lastPrinted>
  <dcterms:created xsi:type="dcterms:W3CDTF">2023-06-12T10:22:13Z</dcterms:created>
  <dcterms:modified xsi:type="dcterms:W3CDTF">2023-06-26T06:10:11Z</dcterms:modified>
</cp:coreProperties>
</file>